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92"/>
  </p:notesMasterIdLst>
  <p:sldIdLst>
    <p:sldId id="256" r:id="rId3"/>
    <p:sldId id="257" r:id="rId4"/>
    <p:sldId id="258" r:id="rId5"/>
    <p:sldId id="979" r:id="rId6"/>
    <p:sldId id="403" r:id="rId7"/>
    <p:sldId id="259" r:id="rId8"/>
    <p:sldId id="1026" r:id="rId9"/>
    <p:sldId id="1027" r:id="rId10"/>
    <p:sldId id="260" r:id="rId11"/>
    <p:sldId id="988" r:id="rId12"/>
    <p:sldId id="283" r:id="rId13"/>
    <p:sldId id="984" r:id="rId14"/>
    <p:sldId id="284" r:id="rId15"/>
    <p:sldId id="1015" r:id="rId16"/>
    <p:sldId id="1018" r:id="rId17"/>
    <p:sldId id="261" r:id="rId18"/>
    <p:sldId id="330" r:id="rId19"/>
    <p:sldId id="320" r:id="rId20"/>
    <p:sldId id="321" r:id="rId21"/>
    <p:sldId id="322" r:id="rId22"/>
    <p:sldId id="323" r:id="rId23"/>
    <p:sldId id="324" r:id="rId24"/>
    <p:sldId id="1042" r:id="rId25"/>
    <p:sldId id="1043" r:id="rId26"/>
    <p:sldId id="335" r:id="rId27"/>
    <p:sldId id="336" r:id="rId28"/>
    <p:sldId id="337" r:id="rId29"/>
    <p:sldId id="385" r:id="rId30"/>
    <p:sldId id="338" r:id="rId31"/>
    <p:sldId id="1033" r:id="rId32"/>
    <p:sldId id="386" r:id="rId33"/>
    <p:sldId id="298" r:id="rId34"/>
    <p:sldId id="1044" r:id="rId35"/>
    <p:sldId id="1045" r:id="rId36"/>
    <p:sldId id="1046" r:id="rId37"/>
    <p:sldId id="293" r:id="rId38"/>
    <p:sldId id="391" r:id="rId39"/>
    <p:sldId id="390" r:id="rId40"/>
    <p:sldId id="282" r:id="rId41"/>
    <p:sldId id="296" r:id="rId42"/>
    <p:sldId id="290" r:id="rId43"/>
    <p:sldId id="299" r:id="rId44"/>
    <p:sldId id="291" r:id="rId45"/>
    <p:sldId id="300" r:id="rId46"/>
    <p:sldId id="301" r:id="rId47"/>
    <p:sldId id="302" r:id="rId48"/>
    <p:sldId id="303" r:id="rId49"/>
    <p:sldId id="304" r:id="rId50"/>
    <p:sldId id="305" r:id="rId51"/>
    <p:sldId id="306" r:id="rId52"/>
    <p:sldId id="307" r:id="rId53"/>
    <p:sldId id="308" r:id="rId54"/>
    <p:sldId id="388" r:id="rId55"/>
    <p:sldId id="1032" r:id="rId56"/>
    <p:sldId id="1034" r:id="rId57"/>
    <p:sldId id="1035" r:id="rId58"/>
    <p:sldId id="1036" r:id="rId59"/>
    <p:sldId id="389" r:id="rId60"/>
    <p:sldId id="387" r:id="rId61"/>
    <p:sldId id="346" r:id="rId62"/>
    <p:sldId id="392" r:id="rId63"/>
    <p:sldId id="393" r:id="rId64"/>
    <p:sldId id="394" r:id="rId65"/>
    <p:sldId id="395" r:id="rId66"/>
    <p:sldId id="396" r:id="rId67"/>
    <p:sldId id="397" r:id="rId68"/>
    <p:sldId id="399" r:id="rId69"/>
    <p:sldId id="400" r:id="rId70"/>
    <p:sldId id="401" r:id="rId71"/>
    <p:sldId id="402" r:id="rId72"/>
    <p:sldId id="343" r:id="rId73"/>
    <p:sldId id="345" r:id="rId74"/>
    <p:sldId id="347" r:id="rId75"/>
    <p:sldId id="348" r:id="rId76"/>
    <p:sldId id="377" r:id="rId77"/>
    <p:sldId id="380" r:id="rId78"/>
    <p:sldId id="381" r:id="rId79"/>
    <p:sldId id="383" r:id="rId80"/>
    <p:sldId id="384" r:id="rId81"/>
    <p:sldId id="404" r:id="rId82"/>
    <p:sldId id="1037" r:id="rId83"/>
    <p:sldId id="1049" r:id="rId84"/>
    <p:sldId id="1050" r:id="rId85"/>
    <p:sldId id="1051" r:id="rId86"/>
    <p:sldId id="1039" r:id="rId87"/>
    <p:sldId id="1048" r:id="rId88"/>
    <p:sldId id="1047" r:id="rId89"/>
    <p:sldId id="279" r:id="rId90"/>
    <p:sldId id="1052" r:id="rId91"/>
  </p:sldIdLst>
  <p:sldSz cx="12192000" cy="6858000"/>
  <p:notesSz cx="6858000" cy="9144000"/>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E67C4"/>
    <a:srgbClr val="97B3CD"/>
    <a:srgbClr val="807BA3"/>
    <a:srgbClr val="5C74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94660"/>
  </p:normalViewPr>
  <p:slideViewPr>
    <p:cSldViewPr snapToGrid="0" showGuides="1">
      <p:cViewPr varScale="1">
        <p:scale>
          <a:sx n="84" d="100"/>
          <a:sy n="84" d="100"/>
        </p:scale>
        <p:origin x="1152" y="67"/>
      </p:cViewPr>
      <p:guideLst>
        <p:guide orient="horz" pos="2160"/>
        <p:guide pos="3840"/>
      </p:guideLst>
    </p:cSldViewPr>
  </p:slideViewPr>
  <p:notesTextViewPr>
    <p:cViewPr>
      <p:scale>
        <a:sx n="1" d="1"/>
        <a:sy n="1" d="1"/>
      </p:scale>
      <p:origin x="0" y="0"/>
    </p:cViewPr>
  </p:notesTextViewPr>
  <p:sorterViewPr>
    <p:cViewPr>
      <p:scale>
        <a:sx n="100" d="100"/>
        <a:sy n="100" d="100"/>
      </p:scale>
      <p:origin x="0" y="-83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8D4A09-7645-4837-A517-B1D10B8F7C0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zh-CN" altLang="en-US"/>
        </a:p>
      </dgm:t>
    </dgm:pt>
    <dgm:pt modelId="{3B1CD83E-FBFF-47CF-ADE0-593CACB800EE}">
      <dgm:prSet custT="1"/>
      <dgm:spPr>
        <a:ln>
          <a:noFill/>
        </a:ln>
      </dgm:spPr>
      <dgm:t>
        <a:bodyPr/>
        <a:lstStyle/>
        <a:p>
          <a:r>
            <a:rPr lang="zh-CN" altLang="en-US" sz="2400" b="1" dirty="0">
              <a:solidFill>
                <a:schemeClr val="accent2"/>
              </a:solidFill>
            </a:rPr>
            <a:t>经济可行性</a:t>
          </a:r>
          <a:endParaRPr lang="zh-CN" altLang="en-US" sz="2400" dirty="0">
            <a:solidFill>
              <a:schemeClr val="accent2"/>
            </a:solidFill>
          </a:endParaRPr>
        </a:p>
      </dgm:t>
    </dgm:pt>
    <dgm:pt modelId="{BFC9953E-990A-46E6-929A-E31780EC4452}" type="sibTrans" cxnId="{D6018256-5FE9-4FB9-ABF5-AE3F599959A1}">
      <dgm:prSet/>
      <dgm:spPr/>
      <dgm:t>
        <a:bodyPr/>
        <a:lstStyle/>
        <a:p>
          <a:endParaRPr lang="zh-CN" altLang="en-US"/>
        </a:p>
      </dgm:t>
    </dgm:pt>
    <dgm:pt modelId="{FD06D2BE-4A8B-473F-9151-1DF5809DDC20}" type="parTrans" cxnId="{D6018256-5FE9-4FB9-ABF5-AE3F599959A1}">
      <dgm:prSet/>
      <dgm:spPr/>
      <dgm:t>
        <a:bodyPr/>
        <a:lstStyle/>
        <a:p>
          <a:endParaRPr lang="zh-CN" altLang="en-US"/>
        </a:p>
      </dgm:t>
    </dgm:pt>
    <dgm:pt modelId="{9B53D362-BF3C-4F6F-9132-476044409E9A}" type="pres">
      <dgm:prSet presAssocID="{908D4A09-7645-4837-A517-B1D10B8F7C0F}" presName="Name0" presStyleCnt="0">
        <dgm:presLayoutVars>
          <dgm:chPref val="3"/>
          <dgm:dir/>
          <dgm:animLvl val="lvl"/>
          <dgm:resizeHandles/>
        </dgm:presLayoutVars>
      </dgm:prSet>
      <dgm:spPr/>
    </dgm:pt>
    <dgm:pt modelId="{684BEBB6-F14A-48B8-AC6F-6510E8888FB0}" type="pres">
      <dgm:prSet presAssocID="{3B1CD83E-FBFF-47CF-ADE0-593CACB800EE}" presName="horFlow" presStyleCnt="0"/>
      <dgm:spPr/>
    </dgm:pt>
    <dgm:pt modelId="{64CF8380-7959-42B2-96F9-7CB40B42CAD7}" type="pres">
      <dgm:prSet presAssocID="{3B1CD83E-FBFF-47CF-ADE0-593CACB800EE}" presName="bigChev" presStyleLbl="node1" presStyleIdx="0" presStyleCnt="1" custScaleX="180412" custLinFactNeighborX="5913" custLinFactNeighborY="63830"/>
      <dgm:spPr/>
    </dgm:pt>
  </dgm:ptLst>
  <dgm:cxnLst>
    <dgm:cxn modelId="{D6018256-5FE9-4FB9-ABF5-AE3F599959A1}" srcId="{908D4A09-7645-4837-A517-B1D10B8F7C0F}" destId="{3B1CD83E-FBFF-47CF-ADE0-593CACB800EE}" srcOrd="0" destOrd="0" parTransId="{FD06D2BE-4A8B-473F-9151-1DF5809DDC20}" sibTransId="{BFC9953E-990A-46E6-929A-E31780EC4452}"/>
    <dgm:cxn modelId="{6D4A567D-1278-4FA3-BF31-CF70B4407170}" type="presOf" srcId="{908D4A09-7645-4837-A517-B1D10B8F7C0F}" destId="{9B53D362-BF3C-4F6F-9132-476044409E9A}" srcOrd="0" destOrd="0" presId="urn:microsoft.com/office/officeart/2005/8/layout/lProcess3"/>
    <dgm:cxn modelId="{93AD2AE8-8309-4895-A879-38381299E65D}" type="presOf" srcId="{3B1CD83E-FBFF-47CF-ADE0-593CACB800EE}" destId="{64CF8380-7959-42B2-96F9-7CB40B42CAD7}" srcOrd="0" destOrd="0" presId="urn:microsoft.com/office/officeart/2005/8/layout/lProcess3"/>
    <dgm:cxn modelId="{D8514ABC-CB6A-4A7C-96F3-572947F61C7E}" type="presParOf" srcId="{9B53D362-BF3C-4F6F-9132-476044409E9A}" destId="{684BEBB6-F14A-48B8-AC6F-6510E8888FB0}" srcOrd="0" destOrd="0" presId="urn:microsoft.com/office/officeart/2005/8/layout/lProcess3"/>
    <dgm:cxn modelId="{A317AED7-B22F-4AC6-97E6-4A6A6336C2D5}" type="presParOf" srcId="{684BEBB6-F14A-48B8-AC6F-6510E8888FB0}" destId="{64CF8380-7959-42B2-96F9-7CB40B42CAD7}"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D4A09-7645-4837-A517-B1D10B8F7C0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zh-CN" altLang="en-US"/>
        </a:p>
      </dgm:t>
    </dgm:pt>
    <dgm:pt modelId="{3B1CD83E-FBFF-47CF-ADE0-593CACB800EE}">
      <dgm:prSet custT="1"/>
      <dgm:spPr>
        <a:ln>
          <a:noFill/>
        </a:ln>
      </dgm:spPr>
      <dgm:t>
        <a:bodyPr/>
        <a:lstStyle/>
        <a:p>
          <a:r>
            <a:rPr lang="zh-CN" altLang="en-US" sz="2400" b="1" dirty="0">
              <a:solidFill>
                <a:schemeClr val="accent2"/>
              </a:solidFill>
            </a:rPr>
            <a:t>操作可行性</a:t>
          </a:r>
          <a:endParaRPr lang="zh-CN" altLang="en-US" sz="2400" dirty="0">
            <a:solidFill>
              <a:schemeClr val="accent2"/>
            </a:solidFill>
          </a:endParaRPr>
        </a:p>
      </dgm:t>
    </dgm:pt>
    <dgm:pt modelId="{BFC9953E-990A-46E6-929A-E31780EC4452}" type="sibTrans" cxnId="{D6018256-5FE9-4FB9-ABF5-AE3F599959A1}">
      <dgm:prSet/>
      <dgm:spPr/>
      <dgm:t>
        <a:bodyPr/>
        <a:lstStyle/>
        <a:p>
          <a:endParaRPr lang="zh-CN" altLang="en-US"/>
        </a:p>
      </dgm:t>
    </dgm:pt>
    <dgm:pt modelId="{FD06D2BE-4A8B-473F-9151-1DF5809DDC20}" type="parTrans" cxnId="{D6018256-5FE9-4FB9-ABF5-AE3F599959A1}">
      <dgm:prSet/>
      <dgm:spPr/>
      <dgm:t>
        <a:bodyPr/>
        <a:lstStyle/>
        <a:p>
          <a:endParaRPr lang="zh-CN" altLang="en-US"/>
        </a:p>
      </dgm:t>
    </dgm:pt>
    <dgm:pt modelId="{9B53D362-BF3C-4F6F-9132-476044409E9A}" type="pres">
      <dgm:prSet presAssocID="{908D4A09-7645-4837-A517-B1D10B8F7C0F}" presName="Name0" presStyleCnt="0">
        <dgm:presLayoutVars>
          <dgm:chPref val="3"/>
          <dgm:dir/>
          <dgm:animLvl val="lvl"/>
          <dgm:resizeHandles/>
        </dgm:presLayoutVars>
      </dgm:prSet>
      <dgm:spPr/>
    </dgm:pt>
    <dgm:pt modelId="{684BEBB6-F14A-48B8-AC6F-6510E8888FB0}" type="pres">
      <dgm:prSet presAssocID="{3B1CD83E-FBFF-47CF-ADE0-593CACB800EE}" presName="horFlow" presStyleCnt="0"/>
      <dgm:spPr/>
    </dgm:pt>
    <dgm:pt modelId="{64CF8380-7959-42B2-96F9-7CB40B42CAD7}" type="pres">
      <dgm:prSet presAssocID="{3B1CD83E-FBFF-47CF-ADE0-593CACB800EE}" presName="bigChev" presStyleLbl="node1" presStyleIdx="0" presStyleCnt="1" custScaleX="180412" custLinFactNeighborX="5913" custLinFactNeighborY="63830"/>
      <dgm:spPr/>
    </dgm:pt>
  </dgm:ptLst>
  <dgm:cxnLst>
    <dgm:cxn modelId="{D6018256-5FE9-4FB9-ABF5-AE3F599959A1}" srcId="{908D4A09-7645-4837-A517-B1D10B8F7C0F}" destId="{3B1CD83E-FBFF-47CF-ADE0-593CACB800EE}" srcOrd="0" destOrd="0" parTransId="{FD06D2BE-4A8B-473F-9151-1DF5809DDC20}" sibTransId="{BFC9953E-990A-46E6-929A-E31780EC4452}"/>
    <dgm:cxn modelId="{6D4A567D-1278-4FA3-BF31-CF70B4407170}" type="presOf" srcId="{908D4A09-7645-4837-A517-B1D10B8F7C0F}" destId="{9B53D362-BF3C-4F6F-9132-476044409E9A}" srcOrd="0" destOrd="0" presId="urn:microsoft.com/office/officeart/2005/8/layout/lProcess3"/>
    <dgm:cxn modelId="{93AD2AE8-8309-4895-A879-38381299E65D}" type="presOf" srcId="{3B1CD83E-FBFF-47CF-ADE0-593CACB800EE}" destId="{64CF8380-7959-42B2-96F9-7CB40B42CAD7}" srcOrd="0" destOrd="0" presId="urn:microsoft.com/office/officeart/2005/8/layout/lProcess3"/>
    <dgm:cxn modelId="{D8514ABC-CB6A-4A7C-96F3-572947F61C7E}" type="presParOf" srcId="{9B53D362-BF3C-4F6F-9132-476044409E9A}" destId="{684BEBB6-F14A-48B8-AC6F-6510E8888FB0}" srcOrd="0" destOrd="0" presId="urn:microsoft.com/office/officeart/2005/8/layout/lProcess3"/>
    <dgm:cxn modelId="{A317AED7-B22F-4AC6-97E6-4A6A6336C2D5}" type="presParOf" srcId="{684BEBB6-F14A-48B8-AC6F-6510E8888FB0}" destId="{64CF8380-7959-42B2-96F9-7CB40B42CAD7}"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8D4A09-7645-4837-A517-B1D10B8F7C0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zh-CN" altLang="en-US"/>
        </a:p>
      </dgm:t>
    </dgm:pt>
    <dgm:pt modelId="{3B1CD83E-FBFF-47CF-ADE0-593CACB800EE}">
      <dgm:prSet custT="1"/>
      <dgm:spPr>
        <a:ln>
          <a:noFill/>
        </a:ln>
      </dgm:spPr>
      <dgm:t>
        <a:bodyPr/>
        <a:lstStyle/>
        <a:p>
          <a:r>
            <a:rPr lang="zh-CN" altLang="en-US" sz="2400" b="1" dirty="0">
              <a:solidFill>
                <a:schemeClr val="accent2"/>
              </a:solidFill>
            </a:rPr>
            <a:t>法律可行性</a:t>
          </a:r>
          <a:endParaRPr lang="zh-CN" altLang="en-US" sz="2400" dirty="0">
            <a:solidFill>
              <a:schemeClr val="accent2"/>
            </a:solidFill>
          </a:endParaRPr>
        </a:p>
      </dgm:t>
    </dgm:pt>
    <dgm:pt modelId="{BFC9953E-990A-46E6-929A-E31780EC4452}" type="sibTrans" cxnId="{D6018256-5FE9-4FB9-ABF5-AE3F599959A1}">
      <dgm:prSet/>
      <dgm:spPr/>
      <dgm:t>
        <a:bodyPr/>
        <a:lstStyle/>
        <a:p>
          <a:endParaRPr lang="zh-CN" altLang="en-US"/>
        </a:p>
      </dgm:t>
    </dgm:pt>
    <dgm:pt modelId="{FD06D2BE-4A8B-473F-9151-1DF5809DDC20}" type="parTrans" cxnId="{D6018256-5FE9-4FB9-ABF5-AE3F599959A1}">
      <dgm:prSet/>
      <dgm:spPr/>
      <dgm:t>
        <a:bodyPr/>
        <a:lstStyle/>
        <a:p>
          <a:endParaRPr lang="zh-CN" altLang="en-US"/>
        </a:p>
      </dgm:t>
    </dgm:pt>
    <dgm:pt modelId="{9B53D362-BF3C-4F6F-9132-476044409E9A}" type="pres">
      <dgm:prSet presAssocID="{908D4A09-7645-4837-A517-B1D10B8F7C0F}" presName="Name0" presStyleCnt="0">
        <dgm:presLayoutVars>
          <dgm:chPref val="3"/>
          <dgm:dir/>
          <dgm:animLvl val="lvl"/>
          <dgm:resizeHandles/>
        </dgm:presLayoutVars>
      </dgm:prSet>
      <dgm:spPr/>
    </dgm:pt>
    <dgm:pt modelId="{684BEBB6-F14A-48B8-AC6F-6510E8888FB0}" type="pres">
      <dgm:prSet presAssocID="{3B1CD83E-FBFF-47CF-ADE0-593CACB800EE}" presName="horFlow" presStyleCnt="0"/>
      <dgm:spPr/>
    </dgm:pt>
    <dgm:pt modelId="{64CF8380-7959-42B2-96F9-7CB40B42CAD7}" type="pres">
      <dgm:prSet presAssocID="{3B1CD83E-FBFF-47CF-ADE0-593CACB800EE}" presName="bigChev" presStyleLbl="node1" presStyleIdx="0" presStyleCnt="1" custScaleX="180412" custLinFactNeighborX="5913" custLinFactNeighborY="63830"/>
      <dgm:spPr/>
    </dgm:pt>
  </dgm:ptLst>
  <dgm:cxnLst>
    <dgm:cxn modelId="{D6018256-5FE9-4FB9-ABF5-AE3F599959A1}" srcId="{908D4A09-7645-4837-A517-B1D10B8F7C0F}" destId="{3B1CD83E-FBFF-47CF-ADE0-593CACB800EE}" srcOrd="0" destOrd="0" parTransId="{FD06D2BE-4A8B-473F-9151-1DF5809DDC20}" sibTransId="{BFC9953E-990A-46E6-929A-E31780EC4452}"/>
    <dgm:cxn modelId="{6D4A567D-1278-4FA3-BF31-CF70B4407170}" type="presOf" srcId="{908D4A09-7645-4837-A517-B1D10B8F7C0F}" destId="{9B53D362-BF3C-4F6F-9132-476044409E9A}" srcOrd="0" destOrd="0" presId="urn:microsoft.com/office/officeart/2005/8/layout/lProcess3"/>
    <dgm:cxn modelId="{93AD2AE8-8309-4895-A879-38381299E65D}" type="presOf" srcId="{3B1CD83E-FBFF-47CF-ADE0-593CACB800EE}" destId="{64CF8380-7959-42B2-96F9-7CB40B42CAD7}" srcOrd="0" destOrd="0" presId="urn:microsoft.com/office/officeart/2005/8/layout/lProcess3"/>
    <dgm:cxn modelId="{D8514ABC-CB6A-4A7C-96F3-572947F61C7E}" type="presParOf" srcId="{9B53D362-BF3C-4F6F-9132-476044409E9A}" destId="{684BEBB6-F14A-48B8-AC6F-6510E8888FB0}" srcOrd="0" destOrd="0" presId="urn:microsoft.com/office/officeart/2005/8/layout/lProcess3"/>
    <dgm:cxn modelId="{A317AED7-B22F-4AC6-97E6-4A6A6336C2D5}" type="presParOf" srcId="{684BEBB6-F14A-48B8-AC6F-6510E8888FB0}" destId="{64CF8380-7959-42B2-96F9-7CB40B42CAD7}"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F8380-7959-42B2-96F9-7CB40B42CAD7}">
      <dsp:nvSpPr>
        <dsp:cNvPr id="0" name=""/>
        <dsp:cNvSpPr/>
      </dsp:nvSpPr>
      <dsp:spPr>
        <a:xfrm>
          <a:off x="2249" y="187691"/>
          <a:ext cx="2162888" cy="479544"/>
        </a:xfrm>
        <a:prstGeom prst="chevron">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accent2"/>
              </a:solidFill>
            </a:rPr>
            <a:t>经济可行性</a:t>
          </a:r>
          <a:endParaRPr lang="zh-CN" altLang="en-US" sz="2400" kern="1200" dirty="0">
            <a:solidFill>
              <a:schemeClr val="accent2"/>
            </a:solidFill>
          </a:endParaRPr>
        </a:p>
      </dsp:txBody>
      <dsp:txXfrm>
        <a:off x="242021" y="187691"/>
        <a:ext cx="1683344" cy="4795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F8380-7959-42B2-96F9-7CB40B42CAD7}">
      <dsp:nvSpPr>
        <dsp:cNvPr id="0" name=""/>
        <dsp:cNvSpPr/>
      </dsp:nvSpPr>
      <dsp:spPr>
        <a:xfrm>
          <a:off x="2249" y="187691"/>
          <a:ext cx="2162888" cy="479544"/>
        </a:xfrm>
        <a:prstGeom prst="chevron">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accent2"/>
              </a:solidFill>
            </a:rPr>
            <a:t>操作可行性</a:t>
          </a:r>
          <a:endParaRPr lang="zh-CN" altLang="en-US" sz="2400" kern="1200" dirty="0">
            <a:solidFill>
              <a:schemeClr val="accent2"/>
            </a:solidFill>
          </a:endParaRPr>
        </a:p>
      </dsp:txBody>
      <dsp:txXfrm>
        <a:off x="242021" y="187691"/>
        <a:ext cx="1683344" cy="4795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F8380-7959-42B2-96F9-7CB40B42CAD7}">
      <dsp:nvSpPr>
        <dsp:cNvPr id="0" name=""/>
        <dsp:cNvSpPr/>
      </dsp:nvSpPr>
      <dsp:spPr>
        <a:xfrm>
          <a:off x="2249" y="187691"/>
          <a:ext cx="2162888" cy="479544"/>
        </a:xfrm>
        <a:prstGeom prst="chevron">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accent2"/>
              </a:solidFill>
            </a:rPr>
            <a:t>法律可行性</a:t>
          </a:r>
          <a:endParaRPr lang="zh-CN" altLang="en-US" sz="2400" kern="1200" dirty="0">
            <a:solidFill>
              <a:schemeClr val="accent2"/>
            </a:solidFill>
          </a:endParaRPr>
        </a:p>
      </dsp:txBody>
      <dsp:txXfrm>
        <a:off x="242021" y="187691"/>
        <a:ext cx="1683344" cy="47954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898B0B-9743-46FB-AA2B-7D2892D19FD2}" type="datetimeFigureOut">
              <a:rPr lang="zh-CN" altLang="en-US" smtClean="0"/>
              <a:t>2019/6/19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DD75B-8AA6-4FB1-9C90-B058A77CB1E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solidFill>
                  <a:prstClr val="black"/>
                </a:solidFill>
                <a:latin typeface="Calibri" panose="020F0502020204030204"/>
                <a:ea typeface="宋体" panose="02010600030101010101" pitchFamily="2" charset="-122"/>
              </a:rPr>
              <a:t>17</a:t>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0F956-FC7D-4434-9D9E-CC985997F4E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31868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0F956-FC7D-4434-9D9E-CC985997F4E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98423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0F956-FC7D-4434-9D9E-CC985997F4E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10021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0F956-FC7D-4434-9D9E-CC985997F4E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89092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0F956-FC7D-4434-9D9E-CC985997F4E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375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28</a:t>
            </a:fld>
            <a:endParaRPr lang="zh-CN" altLang="en-US"/>
          </a:p>
        </p:txBody>
      </p:sp>
    </p:spTree>
    <p:extLst>
      <p:ext uri="{BB962C8B-B14F-4D97-AF65-F5344CB8AC3E}">
        <p14:creationId xmlns:p14="http://schemas.microsoft.com/office/powerpoint/2010/main" val="1484057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31</a:t>
            </a:fld>
            <a:endParaRPr lang="zh-CN" altLang="en-US"/>
          </a:p>
        </p:txBody>
      </p:sp>
    </p:spTree>
    <p:extLst>
      <p:ext uri="{BB962C8B-B14F-4D97-AF65-F5344CB8AC3E}">
        <p14:creationId xmlns:p14="http://schemas.microsoft.com/office/powerpoint/2010/main" val="889628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0C34CFE-FB36-45EB-8839-B278225779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7BD788C5-5957-4144-B847-1AF1856E56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6084" name="灯片编号占位符 3">
            <a:extLst>
              <a:ext uri="{FF2B5EF4-FFF2-40B4-BE49-F238E27FC236}">
                <a16:creationId xmlns:a16="http://schemas.microsoft.com/office/drawing/2014/main" id="{4FA1E844-0C27-4553-B415-E4C0412104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2D73CB-18F9-48A0-B678-B91671DCA4AA}" type="slidenum">
              <a:rPr lang="zh-CN" altLang="en-US" smtClean="0">
                <a:latin typeface="等线" panose="02010600030101010101" pitchFamily="2" charset="-122"/>
              </a:rPr>
              <a:pPr fontAlgn="base">
                <a:spcBef>
                  <a:spcPct val="0"/>
                </a:spcBef>
                <a:spcAft>
                  <a:spcPct val="0"/>
                </a:spcAft>
              </a:pPr>
              <a:t>37</a:t>
            </a:fld>
            <a:endParaRPr lang="zh-CN" altLang="en-US">
              <a:latin typeface="等线" panose="02010600030101010101" pitchFamily="2" charset="-122"/>
            </a:endParaRPr>
          </a:p>
        </p:txBody>
      </p:sp>
    </p:spTree>
    <p:extLst>
      <p:ext uri="{BB962C8B-B14F-4D97-AF65-F5344CB8AC3E}">
        <p14:creationId xmlns:p14="http://schemas.microsoft.com/office/powerpoint/2010/main" val="345750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39988587-4242-4D6B-BC67-C0A33C8F6C6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CFEB3E64-4C17-4FFE-9EBD-662049308F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B2FB6463-FB56-4E69-AB2B-C6D21BBE7C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D102167-A44D-4006-ABDF-7085B2C82C4F}" type="slidenum">
              <a:rPr lang="zh-CN" altLang="en-US" smtClean="0">
                <a:latin typeface="等线" panose="02010600030101010101" pitchFamily="2" charset="-122"/>
              </a:rPr>
              <a:pPr fontAlgn="base">
                <a:spcBef>
                  <a:spcPct val="0"/>
                </a:spcBef>
                <a:spcAft>
                  <a:spcPct val="0"/>
                </a:spcAft>
              </a:pPr>
              <a:t>38</a:t>
            </a:fld>
            <a:endParaRPr lang="zh-CN" altLang="en-US">
              <a:latin typeface="等线"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6F8B3480-3F0E-4D16-923A-90F14F3006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C5315949-BFD7-4623-B17B-A90438251A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3796" name="灯片编号占位符 3">
            <a:extLst>
              <a:ext uri="{FF2B5EF4-FFF2-40B4-BE49-F238E27FC236}">
                <a16:creationId xmlns:a16="http://schemas.microsoft.com/office/drawing/2014/main" id="{EEFD7F5D-05CA-496F-B2FC-D83D485DE6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98A8F2-25F3-4E21-BF50-A846D58194E5}" type="slidenum">
              <a:rPr lang="zh-CN" altLang="en-US" smtClean="0">
                <a:solidFill>
                  <a:srgbClr val="000000"/>
                </a:solidFill>
                <a:latin typeface="等线" panose="02010600030101010101" pitchFamily="2" charset="-122"/>
              </a:rPr>
              <a:pPr fontAlgn="base">
                <a:spcBef>
                  <a:spcPct val="0"/>
                </a:spcBef>
                <a:spcAft>
                  <a:spcPct val="0"/>
                </a:spcAft>
              </a:pPr>
              <a:t>40</a:t>
            </a:fld>
            <a:endParaRPr lang="zh-CN" altLang="en-US">
              <a:solidFill>
                <a:srgbClr val="000000"/>
              </a:solidFill>
              <a:latin typeface="等线"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CBC97D2B-2EB2-471C-8E83-BA1A705C33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4DFA0FD7-45D0-4D18-AC3A-99980CE0B4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8" name="灯片编号占位符 3">
            <a:extLst>
              <a:ext uri="{FF2B5EF4-FFF2-40B4-BE49-F238E27FC236}">
                <a16:creationId xmlns:a16="http://schemas.microsoft.com/office/drawing/2014/main" id="{8B88504A-F995-4318-B3D8-3440CD4161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96D71E5-5204-4D6A-8F55-9EC0BB211008}" type="slidenum">
              <a:rPr lang="zh-CN" altLang="en-US" smtClean="0">
                <a:latin typeface="等线" panose="02010600030101010101" pitchFamily="2" charset="-122"/>
              </a:rPr>
              <a:pPr fontAlgn="base">
                <a:spcBef>
                  <a:spcPct val="0"/>
                </a:spcBef>
                <a:spcAft>
                  <a:spcPct val="0"/>
                </a:spcAft>
              </a:pPr>
              <a:t>41</a:t>
            </a:fld>
            <a:endParaRPr lang="zh-CN" altLang="en-US">
              <a:latin typeface="等线"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0C34CFE-FB36-45EB-8839-B278225779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7BD788C5-5957-4144-B847-1AF1856E56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6084" name="灯片编号占位符 3">
            <a:extLst>
              <a:ext uri="{FF2B5EF4-FFF2-40B4-BE49-F238E27FC236}">
                <a16:creationId xmlns:a16="http://schemas.microsoft.com/office/drawing/2014/main" id="{4FA1E844-0C27-4553-B415-E4C0412104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2D73CB-18F9-48A0-B678-B91671DCA4AA}" type="slidenum">
              <a:rPr lang="zh-CN" altLang="en-US" smtClean="0">
                <a:latin typeface="等线" panose="02010600030101010101" pitchFamily="2" charset="-122"/>
              </a:rPr>
              <a:pPr fontAlgn="base">
                <a:spcBef>
                  <a:spcPct val="0"/>
                </a:spcBef>
                <a:spcAft>
                  <a:spcPct val="0"/>
                </a:spcAft>
              </a:pPr>
              <a:t>42</a:t>
            </a:fld>
            <a:endParaRPr lang="zh-CN" altLang="en-US">
              <a:latin typeface="等线"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53</a:t>
            </a:fld>
            <a:endParaRPr lang="zh-CN" altLang="en-US"/>
          </a:p>
        </p:txBody>
      </p:sp>
    </p:spTree>
    <p:extLst>
      <p:ext uri="{BB962C8B-B14F-4D97-AF65-F5344CB8AC3E}">
        <p14:creationId xmlns:p14="http://schemas.microsoft.com/office/powerpoint/2010/main" val="361798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58</a:t>
            </a:fld>
            <a:endParaRPr lang="zh-CN" altLang="en-US"/>
          </a:p>
        </p:txBody>
      </p:sp>
    </p:spTree>
    <p:extLst>
      <p:ext uri="{BB962C8B-B14F-4D97-AF65-F5344CB8AC3E}">
        <p14:creationId xmlns:p14="http://schemas.microsoft.com/office/powerpoint/2010/main" val="1238306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80</a:t>
            </a:fld>
            <a:endParaRPr lang="zh-CN" altLang="en-US"/>
          </a:p>
        </p:txBody>
      </p:sp>
    </p:spTree>
    <p:extLst>
      <p:ext uri="{BB962C8B-B14F-4D97-AF65-F5344CB8AC3E}">
        <p14:creationId xmlns:p14="http://schemas.microsoft.com/office/powerpoint/2010/main" val="1484466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88</a:t>
            </a:fld>
            <a:endParaRPr lang="zh-CN" altLang="en-US"/>
          </a:p>
        </p:txBody>
      </p:sp>
    </p:spTree>
    <p:extLst>
      <p:ext uri="{BB962C8B-B14F-4D97-AF65-F5344CB8AC3E}">
        <p14:creationId xmlns:p14="http://schemas.microsoft.com/office/powerpoint/2010/main" val="55160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565510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7</a:t>
            </a:fld>
            <a:endParaRPr lang="zh-CN" altLang="en-US"/>
          </a:p>
        </p:txBody>
      </p:sp>
    </p:spTree>
    <p:extLst>
      <p:ext uri="{BB962C8B-B14F-4D97-AF65-F5344CB8AC3E}">
        <p14:creationId xmlns:p14="http://schemas.microsoft.com/office/powerpoint/2010/main" val="159352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ADD75B-8AA6-4FB1-9C90-B058A77CB1E1}"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t>10</a:t>
            </a:fld>
            <a:endParaRPr kumimoji="0" 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951305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80034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F16E93-27B4-4732-937C-9985E2843630}" type="datetimeFigureOut">
              <a:rPr lang="zh-CN" altLang="en-US" smtClean="0"/>
              <a:t>2019/6/19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A48431-01B0-4E76-9955-2F647DA04DEC}" type="slidenum">
              <a:rPr lang="zh-CN" altLang="en-US" smtClean="0"/>
              <a:t>‹#›</a:t>
            </a:fld>
            <a:endParaRPr lang="zh-CN" altLang="en-US"/>
          </a:p>
        </p:txBody>
      </p:sp>
    </p:spTree>
  </p:cSld>
  <p:clrMapOvr>
    <a:masterClrMapping/>
  </p:clrMapOvr>
  <p:transition spd="slow" advTm="3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F16E93-27B4-4732-937C-9985E2843630}" type="datetimeFigureOut">
              <a:rPr lang="zh-CN" altLang="en-US" smtClean="0"/>
              <a:t>2019/6/19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A48431-01B0-4E76-9955-2F647DA04DEC}" type="slidenum">
              <a:rPr lang="zh-CN" altLang="en-US" smtClean="0"/>
              <a:t>‹#›</a:t>
            </a:fld>
            <a:endParaRPr lang="zh-CN" altLang="en-US"/>
          </a:p>
        </p:txBody>
      </p:sp>
    </p:spTree>
  </p:cSld>
  <p:clrMapOvr>
    <a:masterClrMapping/>
  </p:clrMapOvr>
  <p:transition spd="slow" advTm="3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F16E93-27B4-4732-937C-9985E2843630}" type="datetimeFigureOut">
              <a:rPr lang="zh-CN" altLang="en-US" smtClean="0"/>
              <a:t>2019/6/19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A48431-01B0-4E76-9955-2F647DA04DEC}" type="slidenum">
              <a:rPr lang="zh-CN" altLang="en-US" smtClean="0"/>
              <a:t>‹#›</a:t>
            </a:fld>
            <a:endParaRPr lang="zh-CN" altLang="en-US"/>
          </a:p>
        </p:txBody>
      </p:sp>
    </p:spTree>
  </p:cSld>
  <p:clrMapOvr>
    <a:masterClrMapping/>
  </p:clrMapOvr>
  <p:transition spd="slow" advTm="3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997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282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122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59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587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017" indent="0" algn="ctr">
              <a:buNone/>
              <a:defRPr>
                <a:solidFill>
                  <a:schemeClr val="tx1">
                    <a:tint val="75000"/>
                  </a:schemeClr>
                </a:solidFill>
              </a:defRPr>
            </a:lvl2pPr>
            <a:lvl3pPr marL="914034" indent="0" algn="ctr">
              <a:buNone/>
              <a:defRPr>
                <a:solidFill>
                  <a:schemeClr val="tx1">
                    <a:tint val="75000"/>
                  </a:schemeClr>
                </a:solidFill>
              </a:defRPr>
            </a:lvl3pPr>
            <a:lvl4pPr marL="1371051" indent="0" algn="ctr">
              <a:buNone/>
              <a:defRPr>
                <a:solidFill>
                  <a:schemeClr val="tx1">
                    <a:tint val="75000"/>
                  </a:schemeClr>
                </a:solidFill>
              </a:defRPr>
            </a:lvl4pPr>
            <a:lvl5pPr marL="1828068" indent="0" algn="ctr">
              <a:buNone/>
              <a:defRPr>
                <a:solidFill>
                  <a:schemeClr val="tx1">
                    <a:tint val="75000"/>
                  </a:schemeClr>
                </a:solidFill>
              </a:defRPr>
            </a:lvl5pPr>
            <a:lvl6pPr marL="2285086" indent="0" algn="ctr">
              <a:buNone/>
              <a:defRPr>
                <a:solidFill>
                  <a:schemeClr val="tx1">
                    <a:tint val="75000"/>
                  </a:schemeClr>
                </a:solidFill>
              </a:defRPr>
            </a:lvl6pPr>
            <a:lvl7pPr marL="2742103" indent="0" algn="ctr">
              <a:buNone/>
              <a:defRPr>
                <a:solidFill>
                  <a:schemeClr val="tx1">
                    <a:tint val="75000"/>
                  </a:schemeClr>
                </a:solidFill>
              </a:defRPr>
            </a:lvl7pPr>
            <a:lvl8pPr marL="3199120" indent="0" algn="ctr">
              <a:buNone/>
              <a:defRPr>
                <a:solidFill>
                  <a:schemeClr val="tx1">
                    <a:tint val="75000"/>
                  </a:schemeClr>
                </a:solidFill>
              </a:defRPr>
            </a:lvl8pPr>
            <a:lvl9pPr marL="3656137"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50192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77640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B147B-7632-4013-B5F3-B8E4672EB6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C3D02EB-E2A2-40E3-BBA7-1A5835F2286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070015F-40F3-4982-B29F-DC317F593AAD}"/>
              </a:ext>
            </a:extLst>
          </p:cNvPr>
          <p:cNvSpPr>
            <a:spLocks noGrp="1"/>
          </p:cNvSpPr>
          <p:nvPr>
            <p:ph type="dt" sz="half" idx="10"/>
          </p:nvPr>
        </p:nvSpPr>
        <p:spPr/>
        <p:txBody>
          <a:bodyPr/>
          <a:lstStyle/>
          <a:p>
            <a:fld id="{530820CF-B880-4189-942D-D702A7CBA730}" type="datetimeFigureOut">
              <a:rPr lang="zh-CN" altLang="en-US" smtClean="0"/>
              <a:t>2019/6/19</a:t>
            </a:fld>
            <a:endParaRPr lang="zh-CN" altLang="en-US"/>
          </a:p>
        </p:txBody>
      </p:sp>
      <p:sp>
        <p:nvSpPr>
          <p:cNvPr id="5" name="页脚占位符 4">
            <a:extLst>
              <a:ext uri="{FF2B5EF4-FFF2-40B4-BE49-F238E27FC236}">
                <a16:creationId xmlns:a16="http://schemas.microsoft.com/office/drawing/2014/main" id="{CFD19C86-6631-4474-AC54-5EDE440DC9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F9ABAF-C65A-4818-B26A-0E0DCA164672}"/>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07108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F16E93-27B4-4732-937C-9985E2843630}" type="datetimeFigureOut">
              <a:rPr lang="zh-CN" altLang="en-US" smtClean="0"/>
              <a:t>2019/6/19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A48431-01B0-4E76-9955-2F647DA04DEC}" type="slidenum">
              <a:rPr lang="zh-CN" altLang="en-US" smtClean="0"/>
              <a:t>‹#›</a:t>
            </a:fld>
            <a:endParaRPr lang="zh-CN" altLang="en-US"/>
          </a:p>
        </p:txBody>
      </p:sp>
    </p:spTree>
  </p:cSld>
  <p:clrMapOvr>
    <a:masterClrMapping/>
  </p:clrMapOvr>
  <p:transition spd="slow" advTm="3000">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860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9F16E93-27B4-4732-937C-9985E2843630}" type="datetimeFigureOut">
              <a:rPr lang="zh-CN" altLang="en-US" smtClean="0"/>
              <a:t>2019/6/19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4A48431-01B0-4E76-9955-2F647DA04DEC}" type="slidenum">
              <a:rPr lang="zh-CN" altLang="en-US" smtClean="0"/>
              <a:t>‹#›</a:t>
            </a:fld>
            <a:endParaRPr lang="zh-CN" altLang="en-US"/>
          </a:p>
        </p:txBody>
      </p:sp>
    </p:spTree>
  </p:cSld>
  <p:clrMapOvr>
    <a:masterClrMapping/>
  </p:clrMapOvr>
  <p:transition spd="slow" advTm="3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F16E93-27B4-4732-937C-9985E2843630}" type="datetimeFigureOut">
              <a:rPr lang="zh-CN" altLang="en-US" smtClean="0"/>
              <a:t>2019/6/19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4A48431-01B0-4E76-9955-2F647DA04DEC}" type="slidenum">
              <a:rPr lang="zh-CN" altLang="en-US" smtClean="0"/>
              <a:t>‹#›</a:t>
            </a:fld>
            <a:endParaRPr lang="zh-CN" altLang="en-US"/>
          </a:p>
        </p:txBody>
      </p:sp>
    </p:spTree>
  </p:cSld>
  <p:clrMapOvr>
    <a:masterClrMapping/>
  </p:clrMapOvr>
  <p:transition spd="slow" advTm="3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F16E93-27B4-4732-937C-9985E2843630}" type="datetimeFigureOut">
              <a:rPr lang="zh-CN" altLang="en-US" smtClean="0"/>
              <a:t>2019/6/19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4A48431-01B0-4E76-9955-2F647DA04DEC}" type="slidenum">
              <a:rPr lang="zh-CN" altLang="en-US" smtClean="0"/>
              <a:t>‹#›</a:t>
            </a:fld>
            <a:endParaRPr lang="zh-CN" altLang="en-US"/>
          </a:p>
        </p:txBody>
      </p:sp>
    </p:spTree>
  </p:cSld>
  <p:clrMapOvr>
    <a:masterClrMapping/>
  </p:clrMapOvr>
  <p:transition spd="slow" advTm="3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F16E93-27B4-4732-937C-9985E2843630}" type="datetimeFigureOut">
              <a:rPr lang="zh-CN" altLang="en-US" smtClean="0"/>
              <a:t>2019/6/19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4A48431-01B0-4E76-9955-2F647DA04DEC}" type="slidenum">
              <a:rPr lang="zh-CN" altLang="en-US" smtClean="0"/>
              <a:t>‹#›</a:t>
            </a:fld>
            <a:endParaRPr lang="zh-CN" altLang="en-US"/>
          </a:p>
        </p:txBody>
      </p:sp>
    </p:spTree>
  </p:cSld>
  <p:clrMapOvr>
    <a:masterClrMapping/>
  </p:clrMapOvr>
  <p:transition spd="slow" advTm="3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F16E93-27B4-4732-937C-9985E2843630}" type="datetimeFigureOut">
              <a:rPr lang="zh-CN" altLang="en-US" smtClean="0"/>
              <a:t>2019/6/19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4A48431-01B0-4E76-9955-2F647DA04DEC}" type="slidenum">
              <a:rPr lang="zh-CN" altLang="en-US" smtClean="0"/>
              <a:t>‹#›</a:t>
            </a:fld>
            <a:endParaRPr lang="zh-CN" altLang="en-US"/>
          </a:p>
        </p:txBody>
      </p:sp>
    </p:spTree>
  </p:cSld>
  <p:clrMapOvr>
    <a:masterClrMapping/>
  </p:clrMapOvr>
  <p:transition spd="slow" advTm="3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9F16E93-27B4-4732-937C-9985E2843630}" type="datetimeFigureOut">
              <a:rPr lang="zh-CN" altLang="en-US" smtClean="0"/>
              <a:t>2019/6/19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4A48431-01B0-4E76-9955-2F647DA04DEC}" type="slidenum">
              <a:rPr lang="zh-CN" altLang="en-US" smtClean="0"/>
              <a:t>‹#›</a:t>
            </a:fld>
            <a:endParaRPr lang="zh-CN" altLang="en-US"/>
          </a:p>
        </p:txBody>
      </p:sp>
    </p:spTree>
  </p:cSld>
  <p:clrMapOvr>
    <a:masterClrMapping/>
  </p:clrMapOvr>
  <p:transition spd="slow" advTm="3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9F16E93-27B4-4732-937C-9985E2843630}" type="datetimeFigureOut">
              <a:rPr lang="zh-CN" altLang="en-US" smtClean="0"/>
              <a:t>2019/6/19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4A48431-01B0-4E76-9955-2F647DA04DEC}" type="slidenum">
              <a:rPr lang="zh-CN" altLang="en-US" smtClean="0"/>
              <a:t>‹#›</a:t>
            </a:fld>
            <a:endParaRPr lang="zh-CN" altLang="en-US"/>
          </a:p>
        </p:txBody>
      </p:sp>
    </p:spTree>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16E93-27B4-4732-937C-9985E2843630}" type="datetimeFigureOut">
              <a:rPr lang="zh-CN" altLang="en-US" smtClean="0"/>
              <a:t>2019/6/19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48431-01B0-4E76-9955-2F647DA04DE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Tm="3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3257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rtl="0" fontAlgn="base">
        <a:spcBef>
          <a:spcPct val="0"/>
        </a:spcBef>
        <a:spcAft>
          <a:spcPct val="0"/>
        </a:spcAft>
        <a:defRPr sz="2399">
          <a:solidFill>
            <a:schemeClr val="tx1"/>
          </a:solidFill>
          <a:latin typeface="+mj-lt"/>
          <a:ea typeface="+mj-ea"/>
          <a:cs typeface="+mj-cs"/>
        </a:defRPr>
      </a:lvl1pPr>
      <a:lvl2pPr algn="l" rtl="0" fontAlgn="base">
        <a:spcBef>
          <a:spcPct val="0"/>
        </a:spcBef>
        <a:spcAft>
          <a:spcPct val="0"/>
        </a:spcAft>
        <a:defRPr sz="2399">
          <a:solidFill>
            <a:schemeClr val="tx2"/>
          </a:solidFill>
          <a:latin typeface="Arial" pitchFamily="34" charset="0"/>
          <a:ea typeface="微软雅黑" pitchFamily="34" charset="-122"/>
        </a:defRPr>
      </a:lvl2pPr>
      <a:lvl3pPr algn="l" rtl="0" fontAlgn="base">
        <a:spcBef>
          <a:spcPct val="0"/>
        </a:spcBef>
        <a:spcAft>
          <a:spcPct val="0"/>
        </a:spcAft>
        <a:defRPr sz="2399">
          <a:solidFill>
            <a:schemeClr val="tx2"/>
          </a:solidFill>
          <a:latin typeface="Arial" pitchFamily="34" charset="0"/>
          <a:ea typeface="微软雅黑" pitchFamily="34" charset="-122"/>
        </a:defRPr>
      </a:lvl3pPr>
      <a:lvl4pPr algn="l" rtl="0" fontAlgn="base">
        <a:spcBef>
          <a:spcPct val="0"/>
        </a:spcBef>
        <a:spcAft>
          <a:spcPct val="0"/>
        </a:spcAft>
        <a:defRPr sz="2399">
          <a:solidFill>
            <a:schemeClr val="tx2"/>
          </a:solidFill>
          <a:latin typeface="Arial" pitchFamily="34" charset="0"/>
          <a:ea typeface="微软雅黑" pitchFamily="34" charset="-122"/>
        </a:defRPr>
      </a:lvl4pPr>
      <a:lvl5pPr algn="l" rtl="0" fontAlgn="base">
        <a:spcBef>
          <a:spcPct val="0"/>
        </a:spcBef>
        <a:spcAft>
          <a:spcPct val="0"/>
        </a:spcAft>
        <a:defRPr sz="2399">
          <a:solidFill>
            <a:schemeClr val="tx2"/>
          </a:solidFill>
          <a:latin typeface="Arial" pitchFamily="34" charset="0"/>
          <a:ea typeface="微软雅黑" pitchFamily="34" charset="-122"/>
        </a:defRPr>
      </a:lvl5pPr>
      <a:lvl6pPr marL="457017" algn="l" rtl="0" fontAlgn="base">
        <a:spcBef>
          <a:spcPct val="0"/>
        </a:spcBef>
        <a:spcAft>
          <a:spcPct val="0"/>
        </a:spcAft>
        <a:defRPr sz="2399">
          <a:solidFill>
            <a:schemeClr val="tx2"/>
          </a:solidFill>
          <a:latin typeface="Arial" pitchFamily="34" charset="0"/>
          <a:ea typeface="微软雅黑" pitchFamily="34" charset="-122"/>
        </a:defRPr>
      </a:lvl6pPr>
      <a:lvl7pPr marL="914034" algn="l" rtl="0" fontAlgn="base">
        <a:spcBef>
          <a:spcPct val="0"/>
        </a:spcBef>
        <a:spcAft>
          <a:spcPct val="0"/>
        </a:spcAft>
        <a:defRPr sz="2399">
          <a:solidFill>
            <a:schemeClr val="tx2"/>
          </a:solidFill>
          <a:latin typeface="Arial" pitchFamily="34" charset="0"/>
          <a:ea typeface="微软雅黑" pitchFamily="34" charset="-122"/>
        </a:defRPr>
      </a:lvl7pPr>
      <a:lvl8pPr marL="1371051" algn="l" rtl="0" fontAlgn="base">
        <a:spcBef>
          <a:spcPct val="0"/>
        </a:spcBef>
        <a:spcAft>
          <a:spcPct val="0"/>
        </a:spcAft>
        <a:defRPr sz="2399">
          <a:solidFill>
            <a:schemeClr val="tx2"/>
          </a:solidFill>
          <a:latin typeface="Arial" pitchFamily="34" charset="0"/>
          <a:ea typeface="微软雅黑" pitchFamily="34" charset="-122"/>
        </a:defRPr>
      </a:lvl8pPr>
      <a:lvl9pPr marL="1828068" algn="l" rtl="0" fontAlgn="base">
        <a:spcBef>
          <a:spcPct val="0"/>
        </a:spcBef>
        <a:spcAft>
          <a:spcPct val="0"/>
        </a:spcAft>
        <a:defRPr sz="2399">
          <a:solidFill>
            <a:schemeClr val="tx2"/>
          </a:solidFill>
          <a:latin typeface="Arial" pitchFamily="34" charset="0"/>
          <a:ea typeface="微软雅黑" pitchFamily="34" charset="-122"/>
        </a:defRPr>
      </a:lvl9pPr>
    </p:titleStyle>
    <p:bodyStyle>
      <a:lvl1pPr marL="342763" indent="-342763" algn="l" rtl="0" fontAlgn="base">
        <a:spcBef>
          <a:spcPct val="20000"/>
        </a:spcBef>
        <a:spcAft>
          <a:spcPct val="0"/>
        </a:spcAft>
        <a:buChar char="•"/>
        <a:defRPr sz="1999">
          <a:solidFill>
            <a:schemeClr val="tx1"/>
          </a:solidFill>
          <a:latin typeface="+mn-lt"/>
          <a:ea typeface="+mn-ea"/>
          <a:cs typeface="+mn-cs"/>
        </a:defRPr>
      </a:lvl1pPr>
      <a:lvl2pPr marL="742653" indent="-285636" algn="l" rtl="0" eaLnBrk="0" fontAlgn="base" hangingPunct="0">
        <a:spcBef>
          <a:spcPct val="20000"/>
        </a:spcBef>
        <a:spcAft>
          <a:spcPct val="0"/>
        </a:spcAft>
        <a:buChar char="–"/>
        <a:defRPr sz="1999">
          <a:solidFill>
            <a:schemeClr val="tx1"/>
          </a:solidFill>
          <a:latin typeface="+mn-lt"/>
          <a:ea typeface="仿宋_GB2312" pitchFamily="49" charset="-122"/>
        </a:defRPr>
      </a:lvl2pPr>
      <a:lvl3pPr marL="1142543" indent="-228509" algn="l" rtl="0" eaLnBrk="0" fontAlgn="base" hangingPunct="0">
        <a:spcBef>
          <a:spcPct val="20000"/>
        </a:spcBef>
        <a:spcAft>
          <a:spcPct val="0"/>
        </a:spcAft>
        <a:buChar char="•"/>
        <a:defRPr sz="2399">
          <a:solidFill>
            <a:schemeClr val="tx1"/>
          </a:solidFill>
          <a:latin typeface="+mn-lt"/>
          <a:ea typeface="宋体" pitchFamily="2" charset="-122"/>
        </a:defRPr>
      </a:lvl3pPr>
      <a:lvl4pPr marL="1599560" indent="-228509" algn="l" rtl="0" eaLnBrk="0" fontAlgn="base" hangingPunct="0">
        <a:spcBef>
          <a:spcPct val="20000"/>
        </a:spcBef>
        <a:spcAft>
          <a:spcPct val="0"/>
        </a:spcAft>
        <a:buChar char="–"/>
        <a:defRPr sz="1999">
          <a:solidFill>
            <a:schemeClr val="tx1"/>
          </a:solidFill>
          <a:latin typeface="+mn-lt"/>
          <a:ea typeface="宋体" pitchFamily="2" charset="-122"/>
        </a:defRPr>
      </a:lvl4pPr>
      <a:lvl5pPr marL="2056577" indent="-228509" algn="l" rtl="0" eaLnBrk="0" fontAlgn="base" hangingPunct="0">
        <a:spcBef>
          <a:spcPct val="20000"/>
        </a:spcBef>
        <a:spcAft>
          <a:spcPct val="0"/>
        </a:spcAft>
        <a:buChar char="»"/>
        <a:defRPr sz="1999">
          <a:solidFill>
            <a:schemeClr val="tx1"/>
          </a:solidFill>
          <a:latin typeface="+mn-lt"/>
          <a:ea typeface="宋体" pitchFamily="2" charset="-122"/>
        </a:defRPr>
      </a:lvl5pPr>
      <a:lvl6pPr marL="2513594" indent="-228509" algn="l" rtl="0" eaLnBrk="0" fontAlgn="base" hangingPunct="0">
        <a:spcBef>
          <a:spcPct val="20000"/>
        </a:spcBef>
        <a:spcAft>
          <a:spcPct val="0"/>
        </a:spcAft>
        <a:buChar char="»"/>
        <a:defRPr sz="1999">
          <a:solidFill>
            <a:schemeClr val="tx1"/>
          </a:solidFill>
          <a:latin typeface="+mn-lt"/>
          <a:ea typeface="宋体" pitchFamily="2" charset="-122"/>
        </a:defRPr>
      </a:lvl6pPr>
      <a:lvl7pPr marL="2970611" indent="-228509" algn="l" rtl="0" eaLnBrk="0" fontAlgn="base" hangingPunct="0">
        <a:spcBef>
          <a:spcPct val="20000"/>
        </a:spcBef>
        <a:spcAft>
          <a:spcPct val="0"/>
        </a:spcAft>
        <a:buChar char="»"/>
        <a:defRPr sz="1999">
          <a:solidFill>
            <a:schemeClr val="tx1"/>
          </a:solidFill>
          <a:latin typeface="+mn-lt"/>
          <a:ea typeface="宋体" pitchFamily="2" charset="-122"/>
        </a:defRPr>
      </a:lvl7pPr>
      <a:lvl8pPr marL="3427628" indent="-228509" algn="l" rtl="0" eaLnBrk="0" fontAlgn="base" hangingPunct="0">
        <a:spcBef>
          <a:spcPct val="20000"/>
        </a:spcBef>
        <a:spcAft>
          <a:spcPct val="0"/>
        </a:spcAft>
        <a:buChar char="»"/>
        <a:defRPr sz="1999">
          <a:solidFill>
            <a:schemeClr val="tx1"/>
          </a:solidFill>
          <a:latin typeface="+mn-lt"/>
          <a:ea typeface="宋体" pitchFamily="2" charset="-122"/>
        </a:defRPr>
      </a:lvl8pPr>
      <a:lvl9pPr marL="3884646" indent="-228509" algn="l" rtl="0" eaLnBrk="0" fontAlgn="base" hangingPunct="0">
        <a:spcBef>
          <a:spcPct val="20000"/>
        </a:spcBef>
        <a:spcAft>
          <a:spcPct val="0"/>
        </a:spcAft>
        <a:buChar char="»"/>
        <a:defRPr sz="1999">
          <a:solidFill>
            <a:schemeClr val="tx1"/>
          </a:solidFill>
          <a:latin typeface="+mn-lt"/>
          <a:ea typeface="宋体" pitchFamily="2" charset="-122"/>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jp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jp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2.jpg"/><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slide" Target="slide89.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4" name="文本框 3"/>
          <p:cNvSpPr txBox="1"/>
          <p:nvPr/>
        </p:nvSpPr>
        <p:spPr>
          <a:xfrm>
            <a:off x="2284025" y="1722982"/>
            <a:ext cx="6992679" cy="769441"/>
          </a:xfrm>
          <a:prstGeom prst="rect">
            <a:avLst/>
          </a:prstGeom>
          <a:noFill/>
        </p:spPr>
        <p:txBody>
          <a:bodyPr wrap="square" rtlCol="0">
            <a:spAutoFit/>
          </a:bodyPr>
          <a:lstStyle/>
          <a:p>
            <a:pPr algn="ctr"/>
            <a:r>
              <a:rPr lang="en-US" altLang="zh-CN" sz="4400" spc="400" dirty="0">
                <a:latin typeface="黑体" panose="02010609060101010101" pitchFamily="49" charset="-122"/>
                <a:ea typeface="黑体" panose="02010609060101010101" pitchFamily="49" charset="-122"/>
              </a:rPr>
              <a:t>G03</a:t>
            </a:r>
            <a:r>
              <a:rPr lang="zh-CN" altLang="en-US" sz="4400" spc="400" dirty="0">
                <a:latin typeface="黑体" panose="02010609060101010101" pitchFamily="49" charset="-122"/>
                <a:ea typeface="黑体" panose="02010609060101010101" pitchFamily="49" charset="-122"/>
              </a:rPr>
              <a:t>小组最终评审</a:t>
            </a:r>
            <a:r>
              <a:rPr lang="en-US" altLang="zh-CN" sz="4400" spc="400" dirty="0">
                <a:latin typeface="黑体" panose="02010609060101010101" pitchFamily="49" charset="-122"/>
                <a:ea typeface="黑体" panose="02010609060101010101" pitchFamily="49" charset="-122"/>
              </a:rPr>
              <a:t>PPT</a:t>
            </a:r>
            <a:endParaRPr lang="zh-CN" altLang="en-US" sz="4400" spc="400" dirty="0">
              <a:latin typeface="黑体" panose="02010609060101010101" pitchFamily="49" charset="-122"/>
              <a:ea typeface="黑体" panose="02010609060101010101" pitchFamily="49" charset="-122"/>
            </a:endParaRPr>
          </a:p>
        </p:txBody>
      </p:sp>
      <p:pic>
        <p:nvPicPr>
          <p:cNvPr id="1026"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7931" y="4745357"/>
            <a:ext cx="906312" cy="90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9104243" y="4877879"/>
            <a:ext cx="3087757" cy="1200329"/>
          </a:xfrm>
          <a:prstGeom prst="rect">
            <a:avLst/>
          </a:prstGeom>
          <a:noFill/>
        </p:spPr>
        <p:txBody>
          <a:bodyPr wrap="square" rtlCol="0">
            <a:spAutoFit/>
          </a:bodyPr>
          <a:lstStyle/>
          <a:p>
            <a:r>
              <a:rPr lang="zh-CN" altLang="en-US" sz="2400" b="1" dirty="0"/>
              <a:t>组长：盛泽文</a:t>
            </a:r>
          </a:p>
          <a:p>
            <a:r>
              <a:rPr lang="zh-CN" altLang="en-US" sz="2400" b="1" dirty="0"/>
              <a:t>组员：韩宇、王烨涵</a:t>
            </a:r>
          </a:p>
          <a:p>
            <a:endParaRPr lang="zh-CN" altLang="en-US" sz="2400" b="1" dirty="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圆角矩形 70"/>
          <p:cNvSpPr/>
          <p:nvPr/>
        </p:nvSpPr>
        <p:spPr bwMode="auto">
          <a:xfrm>
            <a:off x="6096000" y="3879778"/>
            <a:ext cx="2212579" cy="510403"/>
          </a:xfrm>
          <a:prstGeom prst="roundRect">
            <a:avLst>
              <a:gd name="adj" fmla="val 6433"/>
            </a:avLst>
          </a:prstGeom>
          <a:solidFill>
            <a:schemeClr val="tx2">
              <a:lumMod val="90000"/>
            </a:schemeClr>
          </a:solidFill>
          <a:ln w="38100">
            <a:solidFill>
              <a:schemeClr val="accent2"/>
            </a:solidFill>
            <a:round/>
            <a:headEnd/>
            <a:tailEnd/>
          </a:ln>
          <a:effectLst>
            <a:outerShdw blurRad="63500" sx="102000" sy="102000" algn="ctr" rotWithShape="0">
              <a:prstClr val="black">
                <a:alpha val="40000"/>
              </a:prstClr>
            </a:outerShdw>
          </a:effec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3F3F3"/>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74" name="圆角矩形 69"/>
          <p:cNvSpPr/>
          <p:nvPr/>
        </p:nvSpPr>
        <p:spPr bwMode="auto">
          <a:xfrm>
            <a:off x="3361917" y="3888537"/>
            <a:ext cx="2212587" cy="510403"/>
          </a:xfrm>
          <a:prstGeom prst="roundRect">
            <a:avLst>
              <a:gd name="adj" fmla="val 6433"/>
            </a:avLst>
          </a:prstGeom>
          <a:solidFill>
            <a:schemeClr val="tx2">
              <a:lumMod val="90000"/>
            </a:schemeClr>
          </a:solidFill>
          <a:ln w="38100">
            <a:solidFill>
              <a:schemeClr val="accent2"/>
            </a:solidFill>
            <a:round/>
            <a:headEnd/>
            <a:tailEnd/>
          </a:ln>
          <a:effectLst>
            <a:outerShdw blurRad="63500" sx="102000" sy="102000" algn="ctr" rotWithShape="0">
              <a:prstClr val="black">
                <a:alpha val="40000"/>
              </a:prstClr>
            </a:outerShdw>
          </a:effec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3F3F3"/>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75" name="圆角矩形 67"/>
          <p:cNvSpPr/>
          <p:nvPr/>
        </p:nvSpPr>
        <p:spPr bwMode="auto">
          <a:xfrm>
            <a:off x="678354" y="3886416"/>
            <a:ext cx="2212587" cy="510403"/>
          </a:xfrm>
          <a:prstGeom prst="roundRect">
            <a:avLst>
              <a:gd name="adj" fmla="val 6433"/>
            </a:avLst>
          </a:prstGeom>
          <a:solidFill>
            <a:schemeClr val="tx2">
              <a:lumMod val="90000"/>
            </a:schemeClr>
          </a:solidFill>
          <a:ln w="38100">
            <a:solidFill>
              <a:schemeClr val="accent2"/>
            </a:solidFill>
            <a:round/>
            <a:headEnd/>
            <a:tailEnd/>
          </a:ln>
          <a:effectLst>
            <a:outerShdw blurRad="63500" sx="102000" sy="102000" algn="ctr" rotWithShape="0">
              <a:prstClr val="black">
                <a:alpha val="40000"/>
              </a:prstClr>
            </a:outerShdw>
          </a:effec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3F3F3"/>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76" name="Line 9"/>
          <p:cNvSpPr>
            <a:spLocks noChangeShapeType="1"/>
          </p:cNvSpPr>
          <p:nvPr/>
        </p:nvSpPr>
        <p:spPr bwMode="auto">
          <a:xfrm>
            <a:off x="1761988" y="3375620"/>
            <a:ext cx="0" cy="510797"/>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77" name="Line 10"/>
          <p:cNvSpPr>
            <a:spLocks noChangeShapeType="1"/>
          </p:cNvSpPr>
          <p:nvPr/>
        </p:nvSpPr>
        <p:spPr bwMode="auto">
          <a:xfrm>
            <a:off x="4448005" y="3023865"/>
            <a:ext cx="0" cy="864672"/>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78" name="Line 11"/>
          <p:cNvSpPr>
            <a:spLocks noChangeShapeType="1"/>
          </p:cNvSpPr>
          <p:nvPr/>
        </p:nvSpPr>
        <p:spPr bwMode="auto">
          <a:xfrm>
            <a:off x="7179857" y="2646950"/>
            <a:ext cx="0" cy="123282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80" name="Text Box 18"/>
          <p:cNvSpPr txBox="1">
            <a:spLocks noChangeArrowheads="1"/>
          </p:cNvSpPr>
          <p:nvPr/>
        </p:nvSpPr>
        <p:spPr bwMode="auto">
          <a:xfrm>
            <a:off x="908957" y="3957024"/>
            <a:ext cx="1712407" cy="369188"/>
          </a:xfrm>
          <a:prstGeom prst="rect">
            <a:avLst/>
          </a:prstGeom>
          <a:noFill/>
          <a:ln>
            <a:noFill/>
          </a:ln>
          <a:effectLst/>
        </p:spPr>
        <p:txBody>
          <a:bodyPr wrap="square">
            <a:spAutoFit/>
          </a:bodyPr>
          <a:lstStyle>
            <a:lvl1pPr eaLnBrk="0" hangingPunct="0">
              <a:buFont typeface="Arial" pitchFamily="34" charset="0"/>
              <a:defRPr>
                <a:solidFill>
                  <a:schemeClr val="tx1"/>
                </a:solidFill>
                <a:latin typeface="Arial" pitchFamily="34" charset="0"/>
                <a:ea typeface="宋体" pitchFamily="2" charset="-122"/>
              </a:defRPr>
            </a:lvl1pPr>
            <a:lvl2pPr marL="742950" indent="-285750" eaLnBrk="0" hangingPunct="0">
              <a:buFont typeface="Arial" pitchFamily="34" charset="0"/>
              <a:defRPr>
                <a:solidFill>
                  <a:schemeClr val="tx1"/>
                </a:solidFill>
                <a:latin typeface="Arial" pitchFamily="34" charset="0"/>
                <a:ea typeface="宋体" pitchFamily="2" charset="-122"/>
              </a:defRPr>
            </a:lvl2pPr>
            <a:lvl3pPr marL="1143000" indent="-228600" eaLnBrk="0" hangingPunct="0">
              <a:buFont typeface="Arial" pitchFamily="34" charset="0"/>
              <a:defRPr>
                <a:solidFill>
                  <a:schemeClr val="tx1"/>
                </a:solidFill>
                <a:latin typeface="Arial" pitchFamily="34" charset="0"/>
                <a:ea typeface="宋体" pitchFamily="2" charset="-122"/>
              </a:defRPr>
            </a:lvl3pPr>
            <a:lvl4pPr marL="1600200" indent="-228600" eaLnBrk="0" hangingPunct="0">
              <a:buFont typeface="Arial" pitchFamily="34" charset="0"/>
              <a:defRPr>
                <a:solidFill>
                  <a:schemeClr val="tx1"/>
                </a:solidFill>
                <a:latin typeface="Arial" pitchFamily="34" charset="0"/>
                <a:ea typeface="宋体" pitchFamily="2" charset="-122"/>
              </a:defRPr>
            </a:lvl4pPr>
            <a:lvl5pPr marL="2057400" indent="-228600" eaLnBrk="0" hangingPunct="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ctr" defTabSz="914034" rtl="0" eaLnBrk="1" fontAlgn="base" latinLnBrk="0" hangingPunct="1">
              <a:lnSpc>
                <a:spcPct val="100000"/>
              </a:lnSpc>
              <a:spcBef>
                <a:spcPct val="0"/>
              </a:spcBef>
              <a:spcAft>
                <a:spcPct val="0"/>
              </a:spcAft>
              <a:buClrTx/>
              <a:buSzTx/>
              <a:buFont typeface="Arial" pitchFamily="34" charset="0"/>
              <a:buNone/>
              <a:tabLst/>
              <a:defRPr/>
            </a:pPr>
            <a:r>
              <a:rPr kumimoji="0" lang="zh-CN" altLang="en-US" sz="1799" b="1" i="0" u="none" strike="noStrike" kern="1200" cap="none" spc="0" normalizeH="0" baseline="0" noProof="0" dirty="0">
                <a:ln>
                  <a:noFill/>
                </a:ln>
                <a:solidFill>
                  <a:srgbClr val="00000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技术可行性</a:t>
            </a:r>
          </a:p>
        </p:txBody>
      </p:sp>
      <p:sp>
        <p:nvSpPr>
          <p:cNvPr id="81" name="Text Box 18"/>
          <p:cNvSpPr txBox="1">
            <a:spLocks noChangeArrowheads="1"/>
          </p:cNvSpPr>
          <p:nvPr/>
        </p:nvSpPr>
        <p:spPr bwMode="auto">
          <a:xfrm>
            <a:off x="3610500" y="3957023"/>
            <a:ext cx="1675010" cy="369188"/>
          </a:xfrm>
          <a:prstGeom prst="rect">
            <a:avLst/>
          </a:prstGeom>
          <a:noFill/>
          <a:ln>
            <a:noFill/>
          </a:ln>
          <a:effectLst/>
        </p:spPr>
        <p:txBody>
          <a:bodyPr wrap="square">
            <a:spAutoFit/>
          </a:bodyPr>
          <a:lstStyle>
            <a:lvl1pPr eaLnBrk="0" hangingPunct="0">
              <a:buFont typeface="Arial" pitchFamily="34" charset="0"/>
              <a:defRPr>
                <a:solidFill>
                  <a:schemeClr val="tx1"/>
                </a:solidFill>
                <a:latin typeface="Arial" pitchFamily="34" charset="0"/>
                <a:ea typeface="宋体" pitchFamily="2" charset="-122"/>
              </a:defRPr>
            </a:lvl1pPr>
            <a:lvl2pPr marL="742950" indent="-285750" eaLnBrk="0" hangingPunct="0">
              <a:buFont typeface="Arial" pitchFamily="34" charset="0"/>
              <a:defRPr>
                <a:solidFill>
                  <a:schemeClr val="tx1"/>
                </a:solidFill>
                <a:latin typeface="Arial" pitchFamily="34" charset="0"/>
                <a:ea typeface="宋体" pitchFamily="2" charset="-122"/>
              </a:defRPr>
            </a:lvl2pPr>
            <a:lvl3pPr marL="1143000" indent="-228600" eaLnBrk="0" hangingPunct="0">
              <a:buFont typeface="Arial" pitchFamily="34" charset="0"/>
              <a:defRPr>
                <a:solidFill>
                  <a:schemeClr val="tx1"/>
                </a:solidFill>
                <a:latin typeface="Arial" pitchFamily="34" charset="0"/>
                <a:ea typeface="宋体" pitchFamily="2" charset="-122"/>
              </a:defRPr>
            </a:lvl3pPr>
            <a:lvl4pPr marL="1600200" indent="-228600" eaLnBrk="0" hangingPunct="0">
              <a:buFont typeface="Arial" pitchFamily="34" charset="0"/>
              <a:defRPr>
                <a:solidFill>
                  <a:schemeClr val="tx1"/>
                </a:solidFill>
                <a:latin typeface="Arial" pitchFamily="34" charset="0"/>
                <a:ea typeface="宋体" pitchFamily="2" charset="-122"/>
              </a:defRPr>
            </a:lvl4pPr>
            <a:lvl5pPr marL="2057400" indent="-228600" eaLnBrk="0" hangingPunct="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ctr" defTabSz="914034" rtl="0" eaLnBrk="1" fontAlgn="base" latinLnBrk="0" hangingPunct="1">
              <a:lnSpc>
                <a:spcPct val="100000"/>
              </a:lnSpc>
              <a:spcBef>
                <a:spcPct val="0"/>
              </a:spcBef>
              <a:spcAft>
                <a:spcPct val="0"/>
              </a:spcAft>
              <a:buClrTx/>
              <a:buSzTx/>
              <a:buFont typeface="Arial" pitchFamily="34" charset="0"/>
              <a:buNone/>
              <a:tabLst/>
              <a:defRPr/>
            </a:pPr>
            <a:r>
              <a:rPr kumimoji="0" lang="zh-CN" altLang="en-US" sz="1799" b="1" i="0" u="none" strike="noStrike" kern="1200" cap="none" spc="0" normalizeH="0" baseline="0" noProof="0" dirty="0">
                <a:ln>
                  <a:noFill/>
                </a:ln>
                <a:solidFill>
                  <a:srgbClr val="00000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经济可行性</a:t>
            </a:r>
          </a:p>
        </p:txBody>
      </p:sp>
      <p:sp>
        <p:nvSpPr>
          <p:cNvPr id="82" name="Text Box 18"/>
          <p:cNvSpPr txBox="1">
            <a:spLocks noChangeArrowheads="1"/>
          </p:cNvSpPr>
          <p:nvPr/>
        </p:nvSpPr>
        <p:spPr bwMode="auto">
          <a:xfrm>
            <a:off x="6312024" y="3936341"/>
            <a:ext cx="1803573" cy="369188"/>
          </a:xfrm>
          <a:prstGeom prst="rect">
            <a:avLst/>
          </a:prstGeom>
          <a:solidFill>
            <a:schemeClr val="tx2">
              <a:lumMod val="90000"/>
            </a:schemeClr>
          </a:solidFill>
          <a:ln>
            <a:noFill/>
          </a:ln>
          <a:effectLst/>
        </p:spPr>
        <p:txBody>
          <a:bodyPr wrap="square">
            <a:spAutoFit/>
          </a:bodyPr>
          <a:lstStyle>
            <a:lvl1pPr eaLnBrk="0" hangingPunct="0">
              <a:buFont typeface="Arial" pitchFamily="34" charset="0"/>
              <a:defRPr>
                <a:solidFill>
                  <a:schemeClr val="tx1"/>
                </a:solidFill>
                <a:latin typeface="Arial" pitchFamily="34" charset="0"/>
                <a:ea typeface="宋体" pitchFamily="2" charset="-122"/>
              </a:defRPr>
            </a:lvl1pPr>
            <a:lvl2pPr marL="742950" indent="-285750" eaLnBrk="0" hangingPunct="0">
              <a:buFont typeface="Arial" pitchFamily="34" charset="0"/>
              <a:defRPr>
                <a:solidFill>
                  <a:schemeClr val="tx1"/>
                </a:solidFill>
                <a:latin typeface="Arial" pitchFamily="34" charset="0"/>
                <a:ea typeface="宋体" pitchFamily="2" charset="-122"/>
              </a:defRPr>
            </a:lvl2pPr>
            <a:lvl3pPr marL="1143000" indent="-228600" eaLnBrk="0" hangingPunct="0">
              <a:buFont typeface="Arial" pitchFamily="34" charset="0"/>
              <a:defRPr>
                <a:solidFill>
                  <a:schemeClr val="tx1"/>
                </a:solidFill>
                <a:latin typeface="Arial" pitchFamily="34" charset="0"/>
                <a:ea typeface="宋体" pitchFamily="2" charset="-122"/>
              </a:defRPr>
            </a:lvl3pPr>
            <a:lvl4pPr marL="1600200" indent="-228600" eaLnBrk="0" hangingPunct="0">
              <a:buFont typeface="Arial" pitchFamily="34" charset="0"/>
              <a:defRPr>
                <a:solidFill>
                  <a:schemeClr val="tx1"/>
                </a:solidFill>
                <a:latin typeface="Arial" pitchFamily="34" charset="0"/>
                <a:ea typeface="宋体" pitchFamily="2" charset="-122"/>
              </a:defRPr>
            </a:lvl4pPr>
            <a:lvl5pPr marL="2057400" indent="-228600" eaLnBrk="0" hangingPunct="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ctr" defTabSz="914034" rtl="0" eaLnBrk="1" fontAlgn="base" latinLnBrk="0" hangingPunct="1">
              <a:lnSpc>
                <a:spcPct val="100000"/>
              </a:lnSpc>
              <a:spcBef>
                <a:spcPct val="0"/>
              </a:spcBef>
              <a:spcAft>
                <a:spcPct val="0"/>
              </a:spcAft>
              <a:buClrTx/>
              <a:buSzTx/>
              <a:buFont typeface="Arial" pitchFamily="34" charset="0"/>
              <a:buNone/>
              <a:tabLst/>
              <a:defRPr/>
            </a:pPr>
            <a:r>
              <a:rPr kumimoji="0" lang="zh-CN" altLang="en-US" sz="1799" b="1" i="0" u="none" strike="noStrike" kern="1200" cap="none" spc="0" normalizeH="0" baseline="0" noProof="0" dirty="0">
                <a:ln>
                  <a:noFill/>
                </a:ln>
                <a:solidFill>
                  <a:srgbClr val="00000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操作可行性</a:t>
            </a:r>
          </a:p>
        </p:txBody>
      </p:sp>
      <p:sp>
        <p:nvSpPr>
          <p:cNvPr id="88" name="Freeform 5"/>
          <p:cNvSpPr>
            <a:spLocks/>
          </p:cNvSpPr>
          <p:nvPr/>
        </p:nvSpPr>
        <p:spPr bwMode="auto">
          <a:xfrm>
            <a:off x="1250026" y="2410281"/>
            <a:ext cx="1023924" cy="1174653"/>
          </a:xfrm>
          <a:custGeom>
            <a:avLst/>
            <a:gdLst>
              <a:gd name="T0" fmla="*/ 657 w 1315"/>
              <a:gd name="T1" fmla="*/ 0 h 1635"/>
              <a:gd name="T2" fmla="*/ 1315 w 1315"/>
              <a:gd name="T3" fmla="*/ 657 h 1635"/>
              <a:gd name="T4" fmla="*/ 657 w 1315"/>
              <a:gd name="T5" fmla="*/ 1635 h 1635"/>
              <a:gd name="T6" fmla="*/ 0 w 1315"/>
              <a:gd name="T7" fmla="*/ 657 h 1635"/>
              <a:gd name="T8" fmla="*/ 657 w 1315"/>
              <a:gd name="T9" fmla="*/ 0 h 1635"/>
            </a:gdLst>
            <a:ahLst/>
            <a:cxnLst>
              <a:cxn ang="0">
                <a:pos x="T0" y="T1"/>
              </a:cxn>
              <a:cxn ang="0">
                <a:pos x="T2" y="T3"/>
              </a:cxn>
              <a:cxn ang="0">
                <a:pos x="T4" y="T5"/>
              </a:cxn>
              <a:cxn ang="0">
                <a:pos x="T6" y="T7"/>
              </a:cxn>
              <a:cxn ang="0">
                <a:pos x="T8" y="T9"/>
              </a:cxn>
            </a:cxnLst>
            <a:rect l="0" t="0" r="r" b="b"/>
            <a:pathLst>
              <a:path w="1315" h="1635">
                <a:moveTo>
                  <a:pt x="657" y="0"/>
                </a:moveTo>
                <a:cubicBezTo>
                  <a:pt x="1021" y="0"/>
                  <a:pt x="1315" y="294"/>
                  <a:pt x="1315" y="657"/>
                </a:cubicBezTo>
                <a:cubicBezTo>
                  <a:pt x="1315" y="1020"/>
                  <a:pt x="805" y="1635"/>
                  <a:pt x="657" y="1635"/>
                </a:cubicBezTo>
                <a:cubicBezTo>
                  <a:pt x="510" y="1635"/>
                  <a:pt x="0" y="1020"/>
                  <a:pt x="0" y="657"/>
                </a:cubicBezTo>
                <a:cubicBezTo>
                  <a:pt x="0" y="294"/>
                  <a:pt x="294" y="0"/>
                  <a:pt x="657" y="0"/>
                </a:cubicBezTo>
                <a:close/>
              </a:path>
            </a:pathLst>
          </a:custGeom>
          <a:solidFill>
            <a:srgbClr val="F7A115"/>
          </a:solidFill>
          <a:ln w="38100">
            <a:solidFill>
              <a:schemeClr val="accent2"/>
            </a:solidFill>
            <a:round/>
            <a:headEnd/>
            <a:tailEnd/>
          </a:ln>
          <a:effectLst>
            <a:outerShdw blurRad="63500" sx="102000" sy="102000" algn="ctr" rotWithShape="0">
              <a:prstClr val="black">
                <a:alpha val="40000"/>
              </a:prstClr>
            </a:outerShdw>
          </a:effec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3F3F3"/>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89" name="Freeform 6"/>
          <p:cNvSpPr>
            <a:spLocks/>
          </p:cNvSpPr>
          <p:nvPr/>
        </p:nvSpPr>
        <p:spPr bwMode="auto">
          <a:xfrm>
            <a:off x="3931282" y="2063663"/>
            <a:ext cx="1023924" cy="1174653"/>
          </a:xfrm>
          <a:custGeom>
            <a:avLst/>
            <a:gdLst>
              <a:gd name="T0" fmla="*/ 657 w 1315"/>
              <a:gd name="T1" fmla="*/ 0 h 1635"/>
              <a:gd name="T2" fmla="*/ 1315 w 1315"/>
              <a:gd name="T3" fmla="*/ 657 h 1635"/>
              <a:gd name="T4" fmla="*/ 657 w 1315"/>
              <a:gd name="T5" fmla="*/ 1635 h 1635"/>
              <a:gd name="T6" fmla="*/ 0 w 1315"/>
              <a:gd name="T7" fmla="*/ 657 h 1635"/>
              <a:gd name="T8" fmla="*/ 657 w 1315"/>
              <a:gd name="T9" fmla="*/ 0 h 1635"/>
            </a:gdLst>
            <a:ahLst/>
            <a:cxnLst>
              <a:cxn ang="0">
                <a:pos x="T0" y="T1"/>
              </a:cxn>
              <a:cxn ang="0">
                <a:pos x="T2" y="T3"/>
              </a:cxn>
              <a:cxn ang="0">
                <a:pos x="T4" y="T5"/>
              </a:cxn>
              <a:cxn ang="0">
                <a:pos x="T6" y="T7"/>
              </a:cxn>
              <a:cxn ang="0">
                <a:pos x="T8" y="T9"/>
              </a:cxn>
            </a:cxnLst>
            <a:rect l="0" t="0" r="r" b="b"/>
            <a:pathLst>
              <a:path w="1315" h="1635">
                <a:moveTo>
                  <a:pt x="657" y="0"/>
                </a:moveTo>
                <a:cubicBezTo>
                  <a:pt x="1020" y="0"/>
                  <a:pt x="1315" y="294"/>
                  <a:pt x="1315" y="657"/>
                </a:cubicBezTo>
                <a:cubicBezTo>
                  <a:pt x="1315" y="1020"/>
                  <a:pt x="805" y="1635"/>
                  <a:pt x="657" y="1635"/>
                </a:cubicBezTo>
                <a:cubicBezTo>
                  <a:pt x="510" y="1635"/>
                  <a:pt x="0" y="1020"/>
                  <a:pt x="0" y="657"/>
                </a:cubicBezTo>
                <a:cubicBezTo>
                  <a:pt x="0" y="294"/>
                  <a:pt x="294" y="0"/>
                  <a:pt x="657" y="0"/>
                </a:cubicBezTo>
                <a:close/>
              </a:path>
            </a:pathLst>
          </a:custGeom>
          <a:solidFill>
            <a:srgbClr val="F7A115"/>
          </a:solidFill>
          <a:ln w="38100">
            <a:solidFill>
              <a:schemeClr val="accent2"/>
            </a:solidFill>
            <a:round/>
            <a:headEnd/>
            <a:tailEnd/>
          </a:ln>
          <a:effectLst>
            <a:outerShdw blurRad="63500" sx="102000" sy="102000" algn="ctr" rotWithShape="0">
              <a:prstClr val="black">
                <a:alpha val="40000"/>
              </a:prstClr>
            </a:outerShdw>
          </a:effec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3F3F3"/>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90" name="Freeform 7"/>
          <p:cNvSpPr>
            <a:spLocks/>
          </p:cNvSpPr>
          <p:nvPr/>
        </p:nvSpPr>
        <p:spPr bwMode="auto">
          <a:xfrm>
            <a:off x="6667895" y="1695797"/>
            <a:ext cx="1023924" cy="1174653"/>
          </a:xfrm>
          <a:custGeom>
            <a:avLst/>
            <a:gdLst>
              <a:gd name="T0" fmla="*/ 657 w 1315"/>
              <a:gd name="T1" fmla="*/ 0 h 1635"/>
              <a:gd name="T2" fmla="*/ 1315 w 1315"/>
              <a:gd name="T3" fmla="*/ 657 h 1635"/>
              <a:gd name="T4" fmla="*/ 657 w 1315"/>
              <a:gd name="T5" fmla="*/ 1635 h 1635"/>
              <a:gd name="T6" fmla="*/ 0 w 1315"/>
              <a:gd name="T7" fmla="*/ 657 h 1635"/>
              <a:gd name="T8" fmla="*/ 657 w 1315"/>
              <a:gd name="T9" fmla="*/ 0 h 1635"/>
            </a:gdLst>
            <a:ahLst/>
            <a:cxnLst>
              <a:cxn ang="0">
                <a:pos x="T0" y="T1"/>
              </a:cxn>
              <a:cxn ang="0">
                <a:pos x="T2" y="T3"/>
              </a:cxn>
              <a:cxn ang="0">
                <a:pos x="T4" y="T5"/>
              </a:cxn>
              <a:cxn ang="0">
                <a:pos x="T6" y="T7"/>
              </a:cxn>
              <a:cxn ang="0">
                <a:pos x="T8" y="T9"/>
              </a:cxn>
            </a:cxnLst>
            <a:rect l="0" t="0" r="r" b="b"/>
            <a:pathLst>
              <a:path w="1315" h="1635">
                <a:moveTo>
                  <a:pt x="657" y="0"/>
                </a:moveTo>
                <a:cubicBezTo>
                  <a:pt x="1020" y="0"/>
                  <a:pt x="1315" y="294"/>
                  <a:pt x="1315" y="657"/>
                </a:cubicBezTo>
                <a:cubicBezTo>
                  <a:pt x="1315" y="1020"/>
                  <a:pt x="805" y="1635"/>
                  <a:pt x="657" y="1635"/>
                </a:cubicBezTo>
                <a:cubicBezTo>
                  <a:pt x="510" y="1635"/>
                  <a:pt x="0" y="1020"/>
                  <a:pt x="0" y="657"/>
                </a:cubicBezTo>
                <a:cubicBezTo>
                  <a:pt x="0" y="294"/>
                  <a:pt x="294" y="0"/>
                  <a:pt x="657" y="0"/>
                </a:cubicBezTo>
                <a:close/>
              </a:path>
            </a:pathLst>
          </a:custGeom>
          <a:solidFill>
            <a:srgbClr val="F7A115"/>
          </a:solidFill>
          <a:ln w="38100">
            <a:solidFill>
              <a:schemeClr val="accent2"/>
            </a:solidFill>
            <a:round/>
            <a:headEnd/>
            <a:tailEnd/>
          </a:ln>
          <a:effectLst>
            <a:outerShdw blurRad="63500" sx="102000" sy="102000" algn="ctr" rotWithShape="0">
              <a:prstClr val="black">
                <a:alpha val="40000"/>
              </a:prstClr>
            </a:outerShdw>
          </a:effec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3F3F3"/>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91" name="Freeform 5"/>
          <p:cNvSpPr>
            <a:spLocks noEditPoints="1"/>
          </p:cNvSpPr>
          <p:nvPr/>
        </p:nvSpPr>
        <p:spPr bwMode="auto">
          <a:xfrm>
            <a:off x="1455376" y="2623761"/>
            <a:ext cx="586221" cy="530443"/>
          </a:xfrm>
          <a:custGeom>
            <a:avLst/>
            <a:gdLst>
              <a:gd name="T0" fmla="*/ 176 w 1144"/>
              <a:gd name="T1" fmla="*/ 515 h 1056"/>
              <a:gd name="T2" fmla="*/ 172 w 1144"/>
              <a:gd name="T3" fmla="*/ 358 h 1056"/>
              <a:gd name="T4" fmla="*/ 346 w 1144"/>
              <a:gd name="T5" fmla="*/ 418 h 1056"/>
              <a:gd name="T6" fmla="*/ 382 w 1144"/>
              <a:gd name="T7" fmla="*/ 424 h 1056"/>
              <a:gd name="T8" fmla="*/ 1056 w 1144"/>
              <a:gd name="T9" fmla="*/ 646 h 1056"/>
              <a:gd name="T10" fmla="*/ 1134 w 1144"/>
              <a:gd name="T11" fmla="*/ 631 h 1056"/>
              <a:gd name="T12" fmla="*/ 1114 w 1144"/>
              <a:gd name="T13" fmla="*/ 682 h 1056"/>
              <a:gd name="T14" fmla="*/ 1069 w 1144"/>
              <a:gd name="T15" fmla="*/ 784 h 1056"/>
              <a:gd name="T16" fmla="*/ 1026 w 1144"/>
              <a:gd name="T17" fmla="*/ 684 h 1056"/>
              <a:gd name="T18" fmla="*/ 967 w 1144"/>
              <a:gd name="T19" fmla="*/ 1027 h 1056"/>
              <a:gd name="T20" fmla="*/ 935 w 1144"/>
              <a:gd name="T21" fmla="*/ 1056 h 1056"/>
              <a:gd name="T22" fmla="*/ 750 w 1144"/>
              <a:gd name="T23" fmla="*/ 1056 h 1056"/>
              <a:gd name="T24" fmla="*/ 731 w 1144"/>
              <a:gd name="T25" fmla="*/ 951 h 1056"/>
              <a:gd name="T26" fmla="*/ 459 w 1144"/>
              <a:gd name="T27" fmla="*/ 950 h 1056"/>
              <a:gd name="T28" fmla="*/ 432 w 1144"/>
              <a:gd name="T29" fmla="*/ 1051 h 1056"/>
              <a:gd name="T30" fmla="*/ 290 w 1144"/>
              <a:gd name="T31" fmla="*/ 1051 h 1056"/>
              <a:gd name="T32" fmla="*/ 261 w 1144"/>
              <a:gd name="T33" fmla="*/ 1032 h 1056"/>
              <a:gd name="T34" fmla="*/ 12 w 1144"/>
              <a:gd name="T35" fmla="*/ 739 h 1056"/>
              <a:gd name="T36" fmla="*/ 1 w 1144"/>
              <a:gd name="T37" fmla="*/ 714 h 1056"/>
              <a:gd name="T38" fmla="*/ 11 w 1144"/>
              <a:gd name="T39" fmla="*/ 568 h 1056"/>
              <a:gd name="T40" fmla="*/ 1079 w 1144"/>
              <a:gd name="T41" fmla="*/ 712 h 1056"/>
              <a:gd name="T42" fmla="*/ 1069 w 1144"/>
              <a:gd name="T43" fmla="*/ 703 h 1056"/>
              <a:gd name="T44" fmla="*/ 1051 w 1144"/>
              <a:gd name="T45" fmla="*/ 736 h 1056"/>
              <a:gd name="T46" fmla="*/ 1082 w 1144"/>
              <a:gd name="T47" fmla="*/ 731 h 1056"/>
              <a:gd name="T48" fmla="*/ 253 w 1144"/>
              <a:gd name="T49" fmla="*/ 598 h 1056"/>
              <a:gd name="T50" fmla="*/ 205 w 1144"/>
              <a:gd name="T51" fmla="*/ 647 h 1056"/>
              <a:gd name="T52" fmla="*/ 302 w 1144"/>
              <a:gd name="T53" fmla="*/ 647 h 1056"/>
              <a:gd name="T54" fmla="*/ 608 w 1144"/>
              <a:gd name="T55" fmla="*/ 0 h 1056"/>
              <a:gd name="T56" fmla="*/ 438 w 1144"/>
              <a:gd name="T57" fmla="*/ 170 h 1056"/>
              <a:gd name="T58" fmla="*/ 777 w 1144"/>
              <a:gd name="T59" fmla="*/ 170 h 1056"/>
              <a:gd name="T60" fmla="*/ 471 w 1144"/>
              <a:gd name="T61" fmla="*/ 461 h 1056"/>
              <a:gd name="T62" fmla="*/ 471 w 1144"/>
              <a:gd name="T63" fmla="*/ 517 h 1056"/>
              <a:gd name="T64" fmla="*/ 726 w 1144"/>
              <a:gd name="T65" fmla="*/ 461 h 1056"/>
              <a:gd name="T66" fmla="*/ 193 w 1144"/>
              <a:gd name="T67" fmla="*/ 578 h 1056"/>
              <a:gd name="T68" fmla="*/ 72 w 1144"/>
              <a:gd name="T69" fmla="*/ 620 h 1056"/>
              <a:gd name="T70" fmla="*/ 261 w 1144"/>
              <a:gd name="T71" fmla="*/ 879 h 1056"/>
              <a:gd name="T72" fmla="*/ 269 w 1144"/>
              <a:gd name="T73" fmla="*/ 890 h 1056"/>
              <a:gd name="T74" fmla="*/ 383 w 1144"/>
              <a:gd name="T75" fmla="*/ 987 h 1056"/>
              <a:gd name="T76" fmla="*/ 412 w 1144"/>
              <a:gd name="T77" fmla="*/ 877 h 1056"/>
              <a:gd name="T78" fmla="*/ 600 w 1144"/>
              <a:gd name="T79" fmla="*/ 897 h 1056"/>
              <a:gd name="T80" fmla="*/ 783 w 1144"/>
              <a:gd name="T81" fmla="*/ 876 h 1056"/>
              <a:gd name="T82" fmla="*/ 803 w 1144"/>
              <a:gd name="T83" fmla="*/ 992 h 1056"/>
              <a:gd name="T84" fmla="*/ 939 w 1144"/>
              <a:gd name="T85" fmla="*/ 650 h 1056"/>
              <a:gd name="T86" fmla="*/ 399 w 1144"/>
              <a:gd name="T87" fmla="*/ 487 h 1056"/>
              <a:gd name="T88" fmla="*/ 344 w 1144"/>
              <a:gd name="T89" fmla="*/ 547 h 1056"/>
              <a:gd name="T90" fmla="*/ 248 w 1144"/>
              <a:gd name="T91" fmla="*/ 446 h 1056"/>
              <a:gd name="T92" fmla="*/ 193 w 1144"/>
              <a:gd name="T93" fmla="*/ 578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4" h="1056">
                <a:moveTo>
                  <a:pt x="35" y="563"/>
                </a:moveTo>
                <a:cubicBezTo>
                  <a:pt x="78" y="554"/>
                  <a:pt x="126" y="537"/>
                  <a:pt x="176" y="515"/>
                </a:cubicBezTo>
                <a:lnTo>
                  <a:pt x="173" y="401"/>
                </a:lnTo>
                <a:lnTo>
                  <a:pt x="172" y="358"/>
                </a:lnTo>
                <a:lnTo>
                  <a:pt x="215" y="363"/>
                </a:lnTo>
                <a:cubicBezTo>
                  <a:pt x="272" y="371"/>
                  <a:pt x="314" y="390"/>
                  <a:pt x="346" y="418"/>
                </a:cubicBezTo>
                <a:cubicBezTo>
                  <a:pt x="352" y="423"/>
                  <a:pt x="357" y="428"/>
                  <a:pt x="361" y="433"/>
                </a:cubicBezTo>
                <a:cubicBezTo>
                  <a:pt x="368" y="430"/>
                  <a:pt x="375" y="427"/>
                  <a:pt x="382" y="424"/>
                </a:cubicBezTo>
                <a:cubicBezTo>
                  <a:pt x="614" y="328"/>
                  <a:pt x="854" y="281"/>
                  <a:pt x="1000" y="629"/>
                </a:cubicBezTo>
                <a:cubicBezTo>
                  <a:pt x="1017" y="633"/>
                  <a:pt x="1038" y="639"/>
                  <a:pt x="1056" y="646"/>
                </a:cubicBezTo>
                <a:cubicBezTo>
                  <a:pt x="1079" y="621"/>
                  <a:pt x="1102" y="598"/>
                  <a:pt x="1102" y="598"/>
                </a:cubicBezTo>
                <a:lnTo>
                  <a:pt x="1134" y="631"/>
                </a:lnTo>
                <a:cubicBezTo>
                  <a:pt x="1134" y="631"/>
                  <a:pt x="1118" y="648"/>
                  <a:pt x="1099" y="668"/>
                </a:cubicBezTo>
                <a:cubicBezTo>
                  <a:pt x="1105" y="673"/>
                  <a:pt x="1110" y="677"/>
                  <a:pt x="1114" y="682"/>
                </a:cubicBezTo>
                <a:cubicBezTo>
                  <a:pt x="1144" y="718"/>
                  <a:pt x="1135" y="747"/>
                  <a:pt x="1112" y="766"/>
                </a:cubicBezTo>
                <a:cubicBezTo>
                  <a:pt x="1100" y="776"/>
                  <a:pt x="1085" y="782"/>
                  <a:pt x="1069" y="784"/>
                </a:cubicBezTo>
                <a:cubicBezTo>
                  <a:pt x="1053" y="786"/>
                  <a:pt x="1036" y="783"/>
                  <a:pt x="1024" y="774"/>
                </a:cubicBezTo>
                <a:cubicBezTo>
                  <a:pt x="1002" y="758"/>
                  <a:pt x="994" y="728"/>
                  <a:pt x="1026" y="684"/>
                </a:cubicBezTo>
                <a:cubicBezTo>
                  <a:pt x="1018" y="681"/>
                  <a:pt x="1009" y="679"/>
                  <a:pt x="1001" y="677"/>
                </a:cubicBezTo>
                <a:lnTo>
                  <a:pt x="967" y="1027"/>
                </a:lnTo>
                <a:lnTo>
                  <a:pt x="964" y="1056"/>
                </a:lnTo>
                <a:lnTo>
                  <a:pt x="935" y="1056"/>
                </a:lnTo>
                <a:lnTo>
                  <a:pt x="777" y="1056"/>
                </a:lnTo>
                <a:lnTo>
                  <a:pt x="750" y="1056"/>
                </a:lnTo>
                <a:lnTo>
                  <a:pt x="745" y="1030"/>
                </a:lnTo>
                <a:lnTo>
                  <a:pt x="731" y="951"/>
                </a:lnTo>
                <a:cubicBezTo>
                  <a:pt x="689" y="957"/>
                  <a:pt x="645" y="961"/>
                  <a:pt x="601" y="961"/>
                </a:cubicBezTo>
                <a:cubicBezTo>
                  <a:pt x="554" y="962"/>
                  <a:pt x="507" y="958"/>
                  <a:pt x="459" y="950"/>
                </a:cubicBezTo>
                <a:lnTo>
                  <a:pt x="438" y="1027"/>
                </a:lnTo>
                <a:lnTo>
                  <a:pt x="432" y="1051"/>
                </a:lnTo>
                <a:lnTo>
                  <a:pt x="407" y="1051"/>
                </a:lnTo>
                <a:lnTo>
                  <a:pt x="290" y="1051"/>
                </a:lnTo>
                <a:lnTo>
                  <a:pt x="270" y="1051"/>
                </a:lnTo>
                <a:lnTo>
                  <a:pt x="261" y="1032"/>
                </a:lnTo>
                <a:lnTo>
                  <a:pt x="213" y="921"/>
                </a:lnTo>
                <a:lnTo>
                  <a:pt x="12" y="739"/>
                </a:lnTo>
                <a:lnTo>
                  <a:pt x="0" y="729"/>
                </a:lnTo>
                <a:lnTo>
                  <a:pt x="1" y="714"/>
                </a:lnTo>
                <a:lnTo>
                  <a:pt x="10" y="592"/>
                </a:lnTo>
                <a:lnTo>
                  <a:pt x="11" y="568"/>
                </a:lnTo>
                <a:lnTo>
                  <a:pt x="35" y="563"/>
                </a:lnTo>
                <a:close/>
                <a:moveTo>
                  <a:pt x="1079" y="712"/>
                </a:moveTo>
                <a:lnTo>
                  <a:pt x="1079" y="712"/>
                </a:lnTo>
                <a:cubicBezTo>
                  <a:pt x="1076" y="709"/>
                  <a:pt x="1073" y="706"/>
                  <a:pt x="1069" y="703"/>
                </a:cubicBezTo>
                <a:cubicBezTo>
                  <a:pt x="1067" y="706"/>
                  <a:pt x="1065" y="708"/>
                  <a:pt x="1064" y="711"/>
                </a:cubicBezTo>
                <a:cubicBezTo>
                  <a:pt x="1051" y="728"/>
                  <a:pt x="1049" y="735"/>
                  <a:pt x="1051" y="736"/>
                </a:cubicBezTo>
                <a:cubicBezTo>
                  <a:pt x="1053" y="738"/>
                  <a:pt x="1058" y="739"/>
                  <a:pt x="1064" y="738"/>
                </a:cubicBezTo>
                <a:cubicBezTo>
                  <a:pt x="1071" y="737"/>
                  <a:pt x="1078" y="735"/>
                  <a:pt x="1082" y="731"/>
                </a:cubicBezTo>
                <a:cubicBezTo>
                  <a:pt x="1086" y="728"/>
                  <a:pt x="1087" y="721"/>
                  <a:pt x="1079" y="712"/>
                </a:cubicBezTo>
                <a:close/>
                <a:moveTo>
                  <a:pt x="253" y="598"/>
                </a:moveTo>
                <a:lnTo>
                  <a:pt x="253" y="598"/>
                </a:lnTo>
                <a:cubicBezTo>
                  <a:pt x="227" y="598"/>
                  <a:pt x="205" y="620"/>
                  <a:pt x="205" y="647"/>
                </a:cubicBezTo>
                <a:cubicBezTo>
                  <a:pt x="205" y="674"/>
                  <a:pt x="227" y="695"/>
                  <a:pt x="253" y="695"/>
                </a:cubicBezTo>
                <a:cubicBezTo>
                  <a:pt x="280" y="695"/>
                  <a:pt x="302" y="674"/>
                  <a:pt x="302" y="647"/>
                </a:cubicBezTo>
                <a:cubicBezTo>
                  <a:pt x="302" y="620"/>
                  <a:pt x="280" y="598"/>
                  <a:pt x="253" y="598"/>
                </a:cubicBezTo>
                <a:close/>
                <a:moveTo>
                  <a:pt x="608" y="0"/>
                </a:moveTo>
                <a:lnTo>
                  <a:pt x="608" y="0"/>
                </a:lnTo>
                <a:cubicBezTo>
                  <a:pt x="514" y="0"/>
                  <a:pt x="438" y="76"/>
                  <a:pt x="438" y="170"/>
                </a:cubicBezTo>
                <a:cubicBezTo>
                  <a:pt x="438" y="263"/>
                  <a:pt x="514" y="339"/>
                  <a:pt x="608" y="339"/>
                </a:cubicBezTo>
                <a:cubicBezTo>
                  <a:pt x="701" y="339"/>
                  <a:pt x="777" y="263"/>
                  <a:pt x="777" y="170"/>
                </a:cubicBezTo>
                <a:cubicBezTo>
                  <a:pt x="777" y="76"/>
                  <a:pt x="701" y="0"/>
                  <a:pt x="608" y="0"/>
                </a:cubicBezTo>
                <a:close/>
                <a:moveTo>
                  <a:pt x="471" y="461"/>
                </a:moveTo>
                <a:lnTo>
                  <a:pt x="471" y="461"/>
                </a:lnTo>
                <a:lnTo>
                  <a:pt x="471" y="517"/>
                </a:lnTo>
                <a:lnTo>
                  <a:pt x="726" y="517"/>
                </a:lnTo>
                <a:lnTo>
                  <a:pt x="726" y="461"/>
                </a:lnTo>
                <a:lnTo>
                  <a:pt x="471" y="461"/>
                </a:lnTo>
                <a:close/>
                <a:moveTo>
                  <a:pt x="193" y="578"/>
                </a:moveTo>
                <a:lnTo>
                  <a:pt x="193" y="578"/>
                </a:lnTo>
                <a:cubicBezTo>
                  <a:pt x="151" y="595"/>
                  <a:pt x="110" y="610"/>
                  <a:pt x="72" y="620"/>
                </a:cubicBezTo>
                <a:lnTo>
                  <a:pt x="66" y="703"/>
                </a:lnTo>
                <a:lnTo>
                  <a:pt x="261" y="879"/>
                </a:lnTo>
                <a:lnTo>
                  <a:pt x="266" y="883"/>
                </a:lnTo>
                <a:lnTo>
                  <a:pt x="269" y="890"/>
                </a:lnTo>
                <a:lnTo>
                  <a:pt x="311" y="987"/>
                </a:lnTo>
                <a:lnTo>
                  <a:pt x="383" y="987"/>
                </a:lnTo>
                <a:lnTo>
                  <a:pt x="405" y="905"/>
                </a:lnTo>
                <a:lnTo>
                  <a:pt x="412" y="877"/>
                </a:lnTo>
                <a:lnTo>
                  <a:pt x="442" y="882"/>
                </a:lnTo>
                <a:cubicBezTo>
                  <a:pt x="496" y="893"/>
                  <a:pt x="549" y="898"/>
                  <a:pt x="600" y="897"/>
                </a:cubicBezTo>
                <a:cubicBezTo>
                  <a:pt x="652" y="897"/>
                  <a:pt x="702" y="892"/>
                  <a:pt x="751" y="882"/>
                </a:cubicBezTo>
                <a:lnTo>
                  <a:pt x="783" y="876"/>
                </a:lnTo>
                <a:lnTo>
                  <a:pt x="788" y="908"/>
                </a:lnTo>
                <a:lnTo>
                  <a:pt x="803" y="992"/>
                </a:lnTo>
                <a:lnTo>
                  <a:pt x="906" y="992"/>
                </a:lnTo>
                <a:lnTo>
                  <a:pt x="939" y="650"/>
                </a:lnTo>
                <a:cubicBezTo>
                  <a:pt x="815" y="358"/>
                  <a:pt x="608" y="400"/>
                  <a:pt x="406" y="483"/>
                </a:cubicBezTo>
                <a:lnTo>
                  <a:pt x="399" y="487"/>
                </a:lnTo>
                <a:cubicBezTo>
                  <a:pt x="404" y="498"/>
                  <a:pt x="409" y="510"/>
                  <a:pt x="414" y="522"/>
                </a:cubicBezTo>
                <a:lnTo>
                  <a:pt x="344" y="547"/>
                </a:lnTo>
                <a:cubicBezTo>
                  <a:pt x="334" y="518"/>
                  <a:pt x="319" y="493"/>
                  <a:pt x="298" y="474"/>
                </a:cubicBezTo>
                <a:cubicBezTo>
                  <a:pt x="285" y="462"/>
                  <a:pt x="268" y="453"/>
                  <a:pt x="248" y="446"/>
                </a:cubicBezTo>
                <a:lnTo>
                  <a:pt x="252" y="576"/>
                </a:lnTo>
                <a:lnTo>
                  <a:pt x="193" y="578"/>
                </a:lnTo>
                <a:close/>
              </a:path>
            </a:pathLst>
          </a:custGeom>
          <a:solidFill>
            <a:schemeClr val="accent2"/>
          </a:solidFill>
          <a:ln>
            <a:noFill/>
          </a:ln>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92" name="Freeform 6"/>
          <p:cNvSpPr>
            <a:spLocks noEditPoints="1"/>
          </p:cNvSpPr>
          <p:nvPr/>
        </p:nvSpPr>
        <p:spPr bwMode="auto">
          <a:xfrm>
            <a:off x="4156069" y="2291883"/>
            <a:ext cx="583872" cy="484861"/>
          </a:xfrm>
          <a:custGeom>
            <a:avLst/>
            <a:gdLst>
              <a:gd name="T0" fmla="*/ 601 w 857"/>
              <a:gd name="T1" fmla="*/ 450 h 725"/>
              <a:gd name="T2" fmla="*/ 475 w 857"/>
              <a:gd name="T3" fmla="*/ 450 h 725"/>
              <a:gd name="T4" fmla="*/ 475 w 857"/>
              <a:gd name="T5" fmla="*/ 577 h 725"/>
              <a:gd name="T6" fmla="*/ 382 w 857"/>
              <a:gd name="T7" fmla="*/ 577 h 725"/>
              <a:gd name="T8" fmla="*/ 382 w 857"/>
              <a:gd name="T9" fmla="*/ 450 h 725"/>
              <a:gd name="T10" fmla="*/ 256 w 857"/>
              <a:gd name="T11" fmla="*/ 450 h 725"/>
              <a:gd name="T12" fmla="*/ 256 w 857"/>
              <a:gd name="T13" fmla="*/ 357 h 725"/>
              <a:gd name="T14" fmla="*/ 382 w 857"/>
              <a:gd name="T15" fmla="*/ 357 h 725"/>
              <a:gd name="T16" fmla="*/ 382 w 857"/>
              <a:gd name="T17" fmla="*/ 231 h 725"/>
              <a:gd name="T18" fmla="*/ 475 w 857"/>
              <a:gd name="T19" fmla="*/ 231 h 725"/>
              <a:gd name="T20" fmla="*/ 475 w 857"/>
              <a:gd name="T21" fmla="*/ 357 h 725"/>
              <a:gd name="T22" fmla="*/ 601 w 857"/>
              <a:gd name="T23" fmla="*/ 357 h 725"/>
              <a:gd name="T24" fmla="*/ 601 w 857"/>
              <a:gd name="T25" fmla="*/ 450 h 725"/>
              <a:gd name="T26" fmla="*/ 787 w 857"/>
              <a:gd name="T27" fmla="*/ 233 h 725"/>
              <a:gd name="T28" fmla="*/ 428 w 857"/>
              <a:gd name="T29" fmla="*/ 173 h 725"/>
              <a:gd name="T30" fmla="*/ 70 w 857"/>
              <a:gd name="T31" fmla="*/ 233 h 725"/>
              <a:gd name="T32" fmla="*/ 429 w 857"/>
              <a:gd name="T33" fmla="*/ 725 h 725"/>
              <a:gd name="T34" fmla="*/ 787 w 857"/>
              <a:gd name="T35" fmla="*/ 23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7" h="725">
                <a:moveTo>
                  <a:pt x="601" y="450"/>
                </a:moveTo>
                <a:lnTo>
                  <a:pt x="475" y="450"/>
                </a:lnTo>
                <a:lnTo>
                  <a:pt x="475" y="577"/>
                </a:lnTo>
                <a:lnTo>
                  <a:pt x="382" y="577"/>
                </a:lnTo>
                <a:lnTo>
                  <a:pt x="382" y="450"/>
                </a:lnTo>
                <a:lnTo>
                  <a:pt x="256" y="450"/>
                </a:lnTo>
                <a:lnTo>
                  <a:pt x="256" y="357"/>
                </a:lnTo>
                <a:lnTo>
                  <a:pt x="382" y="357"/>
                </a:lnTo>
                <a:lnTo>
                  <a:pt x="382" y="231"/>
                </a:lnTo>
                <a:lnTo>
                  <a:pt x="475" y="231"/>
                </a:lnTo>
                <a:lnTo>
                  <a:pt x="475" y="357"/>
                </a:lnTo>
                <a:lnTo>
                  <a:pt x="601" y="357"/>
                </a:lnTo>
                <a:lnTo>
                  <a:pt x="601" y="450"/>
                </a:lnTo>
                <a:close/>
                <a:moveTo>
                  <a:pt x="787" y="233"/>
                </a:moveTo>
                <a:cubicBezTo>
                  <a:pt x="725" y="0"/>
                  <a:pt x="470" y="147"/>
                  <a:pt x="428" y="173"/>
                </a:cubicBezTo>
                <a:cubicBezTo>
                  <a:pt x="385" y="146"/>
                  <a:pt x="131" y="2"/>
                  <a:pt x="70" y="233"/>
                </a:cubicBezTo>
                <a:cubicBezTo>
                  <a:pt x="0" y="501"/>
                  <a:pt x="427" y="722"/>
                  <a:pt x="429" y="725"/>
                </a:cubicBezTo>
                <a:cubicBezTo>
                  <a:pt x="429" y="725"/>
                  <a:pt x="857" y="498"/>
                  <a:pt x="787" y="233"/>
                </a:cubicBezTo>
                <a:close/>
              </a:path>
            </a:pathLst>
          </a:custGeom>
          <a:solidFill>
            <a:schemeClr val="accent2"/>
          </a:solidFill>
          <a:ln>
            <a:noFill/>
          </a:ln>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93" name="Freeform 7"/>
          <p:cNvSpPr>
            <a:spLocks noEditPoints="1"/>
          </p:cNvSpPr>
          <p:nvPr/>
        </p:nvSpPr>
        <p:spPr bwMode="auto">
          <a:xfrm>
            <a:off x="6914008" y="1968963"/>
            <a:ext cx="531698" cy="475662"/>
          </a:xfrm>
          <a:custGeom>
            <a:avLst/>
            <a:gdLst>
              <a:gd name="T0" fmla="*/ 138 w 912"/>
              <a:gd name="T1" fmla="*/ 6 h 833"/>
              <a:gd name="T2" fmla="*/ 208 w 912"/>
              <a:gd name="T3" fmla="*/ 118 h 833"/>
              <a:gd name="T4" fmla="*/ 277 w 912"/>
              <a:gd name="T5" fmla="*/ 230 h 833"/>
              <a:gd name="T6" fmla="*/ 138 w 912"/>
              <a:gd name="T7" fmla="*/ 230 h 833"/>
              <a:gd name="T8" fmla="*/ 0 w 912"/>
              <a:gd name="T9" fmla="*/ 230 h 833"/>
              <a:gd name="T10" fmla="*/ 69 w 912"/>
              <a:gd name="T11" fmla="*/ 118 h 833"/>
              <a:gd name="T12" fmla="*/ 138 w 912"/>
              <a:gd name="T13" fmla="*/ 6 h 833"/>
              <a:gd name="T14" fmla="*/ 297 w 912"/>
              <a:gd name="T15" fmla="*/ 224 h 833"/>
              <a:gd name="T16" fmla="*/ 228 w 912"/>
              <a:gd name="T17" fmla="*/ 112 h 833"/>
              <a:gd name="T18" fmla="*/ 159 w 912"/>
              <a:gd name="T19" fmla="*/ 0 h 833"/>
              <a:gd name="T20" fmla="*/ 297 w 912"/>
              <a:gd name="T21" fmla="*/ 0 h 833"/>
              <a:gd name="T22" fmla="*/ 436 w 912"/>
              <a:gd name="T23" fmla="*/ 0 h 833"/>
              <a:gd name="T24" fmla="*/ 367 w 912"/>
              <a:gd name="T25" fmla="*/ 112 h 833"/>
              <a:gd name="T26" fmla="*/ 297 w 912"/>
              <a:gd name="T27" fmla="*/ 224 h 833"/>
              <a:gd name="T28" fmla="*/ 456 w 912"/>
              <a:gd name="T29" fmla="*/ 6 h 833"/>
              <a:gd name="T30" fmla="*/ 525 w 912"/>
              <a:gd name="T31" fmla="*/ 118 h 833"/>
              <a:gd name="T32" fmla="*/ 595 w 912"/>
              <a:gd name="T33" fmla="*/ 230 h 833"/>
              <a:gd name="T34" fmla="*/ 456 w 912"/>
              <a:gd name="T35" fmla="*/ 230 h 833"/>
              <a:gd name="T36" fmla="*/ 318 w 912"/>
              <a:gd name="T37" fmla="*/ 230 h 833"/>
              <a:gd name="T38" fmla="*/ 387 w 912"/>
              <a:gd name="T39" fmla="*/ 118 h 833"/>
              <a:gd name="T40" fmla="*/ 456 w 912"/>
              <a:gd name="T41" fmla="*/ 6 h 833"/>
              <a:gd name="T42" fmla="*/ 615 w 912"/>
              <a:gd name="T43" fmla="*/ 224 h 833"/>
              <a:gd name="T44" fmla="*/ 546 w 912"/>
              <a:gd name="T45" fmla="*/ 112 h 833"/>
              <a:gd name="T46" fmla="*/ 476 w 912"/>
              <a:gd name="T47" fmla="*/ 0 h 833"/>
              <a:gd name="T48" fmla="*/ 615 w 912"/>
              <a:gd name="T49" fmla="*/ 0 h 833"/>
              <a:gd name="T50" fmla="*/ 753 w 912"/>
              <a:gd name="T51" fmla="*/ 0 h 833"/>
              <a:gd name="T52" fmla="*/ 684 w 912"/>
              <a:gd name="T53" fmla="*/ 112 h 833"/>
              <a:gd name="T54" fmla="*/ 615 w 912"/>
              <a:gd name="T55" fmla="*/ 224 h 833"/>
              <a:gd name="T56" fmla="*/ 774 w 912"/>
              <a:gd name="T57" fmla="*/ 6 h 833"/>
              <a:gd name="T58" fmla="*/ 843 w 912"/>
              <a:gd name="T59" fmla="*/ 118 h 833"/>
              <a:gd name="T60" fmla="*/ 912 w 912"/>
              <a:gd name="T61" fmla="*/ 230 h 833"/>
              <a:gd name="T62" fmla="*/ 774 w 912"/>
              <a:gd name="T63" fmla="*/ 230 h 833"/>
              <a:gd name="T64" fmla="*/ 635 w 912"/>
              <a:gd name="T65" fmla="*/ 230 h 833"/>
              <a:gd name="T66" fmla="*/ 704 w 912"/>
              <a:gd name="T67" fmla="*/ 118 h 833"/>
              <a:gd name="T68" fmla="*/ 774 w 912"/>
              <a:gd name="T69" fmla="*/ 6 h 833"/>
              <a:gd name="T70" fmla="*/ 429 w 912"/>
              <a:gd name="T71" fmla="*/ 794 h 833"/>
              <a:gd name="T72" fmla="*/ 283 w 912"/>
              <a:gd name="T73" fmla="*/ 247 h 833"/>
              <a:gd name="T74" fmla="*/ 144 w 912"/>
              <a:gd name="T75" fmla="*/ 247 h 833"/>
              <a:gd name="T76" fmla="*/ 6 w 912"/>
              <a:gd name="T77" fmla="*/ 247 h 833"/>
              <a:gd name="T78" fmla="*/ 429 w 912"/>
              <a:gd name="T79" fmla="*/ 794 h 833"/>
              <a:gd name="T80" fmla="*/ 456 w 912"/>
              <a:gd name="T81" fmla="*/ 833 h 833"/>
              <a:gd name="T82" fmla="*/ 531 w 912"/>
              <a:gd name="T83" fmla="*/ 540 h 833"/>
              <a:gd name="T84" fmla="*/ 606 w 912"/>
              <a:gd name="T85" fmla="*/ 247 h 833"/>
              <a:gd name="T86" fmla="*/ 456 w 912"/>
              <a:gd name="T87" fmla="*/ 247 h 833"/>
              <a:gd name="T88" fmla="*/ 307 w 912"/>
              <a:gd name="T89" fmla="*/ 247 h 833"/>
              <a:gd name="T90" fmla="*/ 381 w 912"/>
              <a:gd name="T91" fmla="*/ 540 h 833"/>
              <a:gd name="T92" fmla="*/ 456 w 912"/>
              <a:gd name="T93" fmla="*/ 833 h 833"/>
              <a:gd name="T94" fmla="*/ 479 w 912"/>
              <a:gd name="T95" fmla="*/ 795 h 833"/>
              <a:gd name="T96" fmla="*/ 906 w 912"/>
              <a:gd name="T97" fmla="*/ 247 h 833"/>
              <a:gd name="T98" fmla="*/ 768 w 912"/>
              <a:gd name="T99" fmla="*/ 247 h 833"/>
              <a:gd name="T100" fmla="*/ 629 w 912"/>
              <a:gd name="T101" fmla="*/ 247 h 833"/>
              <a:gd name="T102" fmla="*/ 479 w 912"/>
              <a:gd name="T103" fmla="*/ 795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833">
                <a:moveTo>
                  <a:pt x="138" y="6"/>
                </a:moveTo>
                <a:lnTo>
                  <a:pt x="208" y="118"/>
                </a:lnTo>
                <a:lnTo>
                  <a:pt x="277" y="230"/>
                </a:lnTo>
                <a:lnTo>
                  <a:pt x="138" y="230"/>
                </a:lnTo>
                <a:lnTo>
                  <a:pt x="0" y="230"/>
                </a:lnTo>
                <a:lnTo>
                  <a:pt x="69" y="118"/>
                </a:lnTo>
                <a:lnTo>
                  <a:pt x="138" y="6"/>
                </a:lnTo>
                <a:close/>
                <a:moveTo>
                  <a:pt x="297" y="224"/>
                </a:moveTo>
                <a:lnTo>
                  <a:pt x="228" y="112"/>
                </a:lnTo>
                <a:lnTo>
                  <a:pt x="159" y="0"/>
                </a:lnTo>
                <a:lnTo>
                  <a:pt x="297" y="0"/>
                </a:lnTo>
                <a:lnTo>
                  <a:pt x="436" y="0"/>
                </a:lnTo>
                <a:lnTo>
                  <a:pt x="367" y="112"/>
                </a:lnTo>
                <a:lnTo>
                  <a:pt x="297" y="224"/>
                </a:lnTo>
                <a:close/>
                <a:moveTo>
                  <a:pt x="456" y="6"/>
                </a:moveTo>
                <a:lnTo>
                  <a:pt x="525" y="118"/>
                </a:lnTo>
                <a:lnTo>
                  <a:pt x="595" y="230"/>
                </a:lnTo>
                <a:lnTo>
                  <a:pt x="456" y="230"/>
                </a:lnTo>
                <a:lnTo>
                  <a:pt x="318" y="230"/>
                </a:lnTo>
                <a:lnTo>
                  <a:pt x="387" y="118"/>
                </a:lnTo>
                <a:lnTo>
                  <a:pt x="456" y="6"/>
                </a:lnTo>
                <a:close/>
                <a:moveTo>
                  <a:pt x="615" y="224"/>
                </a:moveTo>
                <a:lnTo>
                  <a:pt x="546" y="112"/>
                </a:lnTo>
                <a:lnTo>
                  <a:pt x="476" y="0"/>
                </a:lnTo>
                <a:lnTo>
                  <a:pt x="615" y="0"/>
                </a:lnTo>
                <a:lnTo>
                  <a:pt x="753" y="0"/>
                </a:lnTo>
                <a:lnTo>
                  <a:pt x="684" y="112"/>
                </a:lnTo>
                <a:lnTo>
                  <a:pt x="615" y="224"/>
                </a:lnTo>
                <a:close/>
                <a:moveTo>
                  <a:pt x="774" y="6"/>
                </a:moveTo>
                <a:lnTo>
                  <a:pt x="843" y="118"/>
                </a:lnTo>
                <a:lnTo>
                  <a:pt x="912" y="230"/>
                </a:lnTo>
                <a:lnTo>
                  <a:pt x="774" y="230"/>
                </a:lnTo>
                <a:lnTo>
                  <a:pt x="635" y="230"/>
                </a:lnTo>
                <a:lnTo>
                  <a:pt x="704" y="118"/>
                </a:lnTo>
                <a:lnTo>
                  <a:pt x="774" y="6"/>
                </a:lnTo>
                <a:close/>
                <a:moveTo>
                  <a:pt x="429" y="794"/>
                </a:moveTo>
                <a:lnTo>
                  <a:pt x="283" y="247"/>
                </a:lnTo>
                <a:lnTo>
                  <a:pt x="144" y="247"/>
                </a:lnTo>
                <a:lnTo>
                  <a:pt x="6" y="247"/>
                </a:lnTo>
                <a:lnTo>
                  <a:pt x="429" y="794"/>
                </a:lnTo>
                <a:close/>
                <a:moveTo>
                  <a:pt x="456" y="833"/>
                </a:moveTo>
                <a:lnTo>
                  <a:pt x="531" y="540"/>
                </a:lnTo>
                <a:lnTo>
                  <a:pt x="606" y="247"/>
                </a:lnTo>
                <a:lnTo>
                  <a:pt x="456" y="247"/>
                </a:lnTo>
                <a:lnTo>
                  <a:pt x="307" y="247"/>
                </a:lnTo>
                <a:lnTo>
                  <a:pt x="381" y="540"/>
                </a:lnTo>
                <a:lnTo>
                  <a:pt x="456" y="833"/>
                </a:lnTo>
                <a:close/>
                <a:moveTo>
                  <a:pt x="479" y="795"/>
                </a:moveTo>
                <a:lnTo>
                  <a:pt x="906" y="247"/>
                </a:lnTo>
                <a:lnTo>
                  <a:pt x="768" y="247"/>
                </a:lnTo>
                <a:lnTo>
                  <a:pt x="629" y="247"/>
                </a:lnTo>
                <a:lnTo>
                  <a:pt x="479" y="795"/>
                </a:lnTo>
                <a:close/>
              </a:path>
            </a:pathLst>
          </a:custGeom>
          <a:solidFill>
            <a:schemeClr val="accent2"/>
          </a:solidFill>
          <a:ln>
            <a:noFill/>
          </a:ln>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26" name="TextBox 42"/>
          <p:cNvSpPr txBox="1"/>
          <p:nvPr/>
        </p:nvSpPr>
        <p:spPr>
          <a:xfrm>
            <a:off x="678354" y="404664"/>
            <a:ext cx="2339041" cy="954107"/>
          </a:xfrm>
          <a:prstGeom prst="rect">
            <a:avLst/>
          </a:prstGeom>
          <a:noFill/>
        </p:spPr>
        <p:txBody>
          <a:bodyPr wrap="square" rtlCol="0">
            <a:spAutoFit/>
          </a:bodyPr>
          <a:lstStyle>
            <a:defPPr>
              <a:defRPr lang="zh-CN"/>
            </a:defPPr>
            <a:lvl1pPr>
              <a:defRPr sz="2800" b="1">
                <a:latin typeface="微软雅黑"/>
                <a:ea typeface="微软雅黑"/>
              </a:defRPr>
            </a:lvl1pPr>
          </a:lstStyle>
          <a:p>
            <a:pPr marL="0" marR="0" lvl="0" indent="0" algn="ctr" defTabSz="914034"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2.</a:t>
            </a:r>
            <a:r>
              <a:rPr kumimoji="0" lang="zh-CN" altLang="en-US" sz="2800"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可行性计划分析</a:t>
            </a:r>
          </a:p>
        </p:txBody>
      </p:sp>
      <p:sp>
        <p:nvSpPr>
          <p:cNvPr id="20" name="圆角矩形 70">
            <a:extLst>
              <a:ext uri="{FF2B5EF4-FFF2-40B4-BE49-F238E27FC236}">
                <a16:creationId xmlns:a16="http://schemas.microsoft.com/office/drawing/2014/main" id="{8BD15FFE-297E-4A2F-B8FC-0C08E78E7211}"/>
              </a:ext>
            </a:extLst>
          </p:cNvPr>
          <p:cNvSpPr/>
          <p:nvPr/>
        </p:nvSpPr>
        <p:spPr bwMode="auto">
          <a:xfrm>
            <a:off x="8740954" y="3879778"/>
            <a:ext cx="2212579" cy="510403"/>
          </a:xfrm>
          <a:prstGeom prst="roundRect">
            <a:avLst>
              <a:gd name="adj" fmla="val 6433"/>
            </a:avLst>
          </a:prstGeom>
          <a:solidFill>
            <a:schemeClr val="tx2">
              <a:lumMod val="90000"/>
            </a:schemeClr>
          </a:solidFill>
          <a:ln w="38100">
            <a:solidFill>
              <a:schemeClr val="accent2"/>
            </a:solidFill>
            <a:round/>
            <a:headEnd/>
            <a:tailEnd/>
          </a:ln>
          <a:effectLst>
            <a:outerShdw blurRad="63500" sx="102000" sy="102000" algn="ctr" rotWithShape="0">
              <a:prstClr val="black">
                <a:alpha val="40000"/>
              </a:prstClr>
            </a:outerShdw>
          </a:effec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3F3F3"/>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21" name="Line 11">
            <a:extLst>
              <a:ext uri="{FF2B5EF4-FFF2-40B4-BE49-F238E27FC236}">
                <a16:creationId xmlns:a16="http://schemas.microsoft.com/office/drawing/2014/main" id="{ECB1A2D2-D330-4566-8B40-7F60A02E6056}"/>
              </a:ext>
            </a:extLst>
          </p:cNvPr>
          <p:cNvSpPr>
            <a:spLocks noChangeShapeType="1"/>
          </p:cNvSpPr>
          <p:nvPr/>
        </p:nvSpPr>
        <p:spPr bwMode="auto">
          <a:xfrm>
            <a:off x="9829499" y="2291883"/>
            <a:ext cx="1" cy="1587895"/>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22" name="Text Box 18">
            <a:extLst>
              <a:ext uri="{FF2B5EF4-FFF2-40B4-BE49-F238E27FC236}">
                <a16:creationId xmlns:a16="http://schemas.microsoft.com/office/drawing/2014/main" id="{535FE288-ED33-4567-ADC5-ABC44581585F}"/>
              </a:ext>
            </a:extLst>
          </p:cNvPr>
          <p:cNvSpPr txBox="1">
            <a:spLocks noChangeArrowheads="1"/>
          </p:cNvSpPr>
          <p:nvPr/>
        </p:nvSpPr>
        <p:spPr bwMode="auto">
          <a:xfrm>
            <a:off x="8946648" y="3936341"/>
            <a:ext cx="1803573" cy="369188"/>
          </a:xfrm>
          <a:prstGeom prst="rect">
            <a:avLst/>
          </a:prstGeom>
          <a:solidFill>
            <a:schemeClr val="tx2">
              <a:lumMod val="90000"/>
            </a:schemeClr>
          </a:solidFill>
          <a:ln>
            <a:noFill/>
          </a:ln>
          <a:effectLst/>
        </p:spPr>
        <p:txBody>
          <a:bodyPr wrap="square">
            <a:spAutoFit/>
          </a:bodyPr>
          <a:lstStyle>
            <a:lvl1pPr eaLnBrk="0" hangingPunct="0">
              <a:buFont typeface="Arial" pitchFamily="34" charset="0"/>
              <a:defRPr>
                <a:solidFill>
                  <a:schemeClr val="tx1"/>
                </a:solidFill>
                <a:latin typeface="Arial" pitchFamily="34" charset="0"/>
                <a:ea typeface="宋体" pitchFamily="2" charset="-122"/>
              </a:defRPr>
            </a:lvl1pPr>
            <a:lvl2pPr marL="742950" indent="-285750" eaLnBrk="0" hangingPunct="0">
              <a:buFont typeface="Arial" pitchFamily="34" charset="0"/>
              <a:defRPr>
                <a:solidFill>
                  <a:schemeClr val="tx1"/>
                </a:solidFill>
                <a:latin typeface="Arial" pitchFamily="34" charset="0"/>
                <a:ea typeface="宋体" pitchFamily="2" charset="-122"/>
              </a:defRPr>
            </a:lvl2pPr>
            <a:lvl3pPr marL="1143000" indent="-228600" eaLnBrk="0" hangingPunct="0">
              <a:buFont typeface="Arial" pitchFamily="34" charset="0"/>
              <a:defRPr>
                <a:solidFill>
                  <a:schemeClr val="tx1"/>
                </a:solidFill>
                <a:latin typeface="Arial" pitchFamily="34" charset="0"/>
                <a:ea typeface="宋体" pitchFamily="2" charset="-122"/>
              </a:defRPr>
            </a:lvl3pPr>
            <a:lvl4pPr marL="1600200" indent="-228600" eaLnBrk="0" hangingPunct="0">
              <a:buFont typeface="Arial" pitchFamily="34" charset="0"/>
              <a:defRPr>
                <a:solidFill>
                  <a:schemeClr val="tx1"/>
                </a:solidFill>
                <a:latin typeface="Arial" pitchFamily="34" charset="0"/>
                <a:ea typeface="宋体" pitchFamily="2" charset="-122"/>
              </a:defRPr>
            </a:lvl4pPr>
            <a:lvl5pPr marL="2057400" indent="-228600" eaLnBrk="0" hangingPunct="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ctr" defTabSz="914034" rtl="0" eaLnBrk="1" fontAlgn="base" latinLnBrk="0" hangingPunct="1">
              <a:lnSpc>
                <a:spcPct val="100000"/>
              </a:lnSpc>
              <a:spcBef>
                <a:spcPct val="0"/>
              </a:spcBef>
              <a:spcAft>
                <a:spcPct val="0"/>
              </a:spcAft>
              <a:buClrTx/>
              <a:buSzTx/>
              <a:buFont typeface="Arial" pitchFamily="34" charset="0"/>
              <a:buNone/>
              <a:tabLst/>
              <a:defRPr/>
            </a:pPr>
            <a:r>
              <a:rPr kumimoji="0" lang="zh-CN" altLang="en-US" sz="1799" b="1" i="0" u="none" strike="noStrike" kern="1200" cap="none" spc="0" normalizeH="0" baseline="0" noProof="0" dirty="0">
                <a:ln>
                  <a:noFill/>
                </a:ln>
                <a:solidFill>
                  <a:srgbClr val="00000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法律可行性</a:t>
            </a:r>
          </a:p>
        </p:txBody>
      </p:sp>
      <p:sp>
        <p:nvSpPr>
          <p:cNvPr id="23" name="Freeform 7">
            <a:extLst>
              <a:ext uri="{FF2B5EF4-FFF2-40B4-BE49-F238E27FC236}">
                <a16:creationId xmlns:a16="http://schemas.microsoft.com/office/drawing/2014/main" id="{88AEEE5D-C1D6-442E-AEA0-1439523A8E71}"/>
              </a:ext>
            </a:extLst>
          </p:cNvPr>
          <p:cNvSpPr>
            <a:spLocks/>
          </p:cNvSpPr>
          <p:nvPr/>
        </p:nvSpPr>
        <p:spPr bwMode="auto">
          <a:xfrm>
            <a:off x="9317537" y="1358771"/>
            <a:ext cx="1023924" cy="1174653"/>
          </a:xfrm>
          <a:custGeom>
            <a:avLst/>
            <a:gdLst>
              <a:gd name="T0" fmla="*/ 657 w 1315"/>
              <a:gd name="T1" fmla="*/ 0 h 1635"/>
              <a:gd name="T2" fmla="*/ 1315 w 1315"/>
              <a:gd name="T3" fmla="*/ 657 h 1635"/>
              <a:gd name="T4" fmla="*/ 657 w 1315"/>
              <a:gd name="T5" fmla="*/ 1635 h 1635"/>
              <a:gd name="T6" fmla="*/ 0 w 1315"/>
              <a:gd name="T7" fmla="*/ 657 h 1635"/>
              <a:gd name="T8" fmla="*/ 657 w 1315"/>
              <a:gd name="T9" fmla="*/ 0 h 1635"/>
            </a:gdLst>
            <a:ahLst/>
            <a:cxnLst>
              <a:cxn ang="0">
                <a:pos x="T0" y="T1"/>
              </a:cxn>
              <a:cxn ang="0">
                <a:pos x="T2" y="T3"/>
              </a:cxn>
              <a:cxn ang="0">
                <a:pos x="T4" y="T5"/>
              </a:cxn>
              <a:cxn ang="0">
                <a:pos x="T6" y="T7"/>
              </a:cxn>
              <a:cxn ang="0">
                <a:pos x="T8" y="T9"/>
              </a:cxn>
            </a:cxnLst>
            <a:rect l="0" t="0" r="r" b="b"/>
            <a:pathLst>
              <a:path w="1315" h="1635">
                <a:moveTo>
                  <a:pt x="657" y="0"/>
                </a:moveTo>
                <a:cubicBezTo>
                  <a:pt x="1020" y="0"/>
                  <a:pt x="1315" y="294"/>
                  <a:pt x="1315" y="657"/>
                </a:cubicBezTo>
                <a:cubicBezTo>
                  <a:pt x="1315" y="1020"/>
                  <a:pt x="805" y="1635"/>
                  <a:pt x="657" y="1635"/>
                </a:cubicBezTo>
                <a:cubicBezTo>
                  <a:pt x="510" y="1635"/>
                  <a:pt x="0" y="1020"/>
                  <a:pt x="0" y="657"/>
                </a:cubicBezTo>
                <a:cubicBezTo>
                  <a:pt x="0" y="294"/>
                  <a:pt x="294" y="0"/>
                  <a:pt x="657" y="0"/>
                </a:cubicBezTo>
                <a:close/>
              </a:path>
            </a:pathLst>
          </a:custGeom>
          <a:solidFill>
            <a:srgbClr val="F7A115"/>
          </a:solidFill>
          <a:ln w="38100">
            <a:solidFill>
              <a:schemeClr val="accent2"/>
            </a:solidFill>
            <a:round/>
            <a:headEnd/>
            <a:tailEnd/>
          </a:ln>
          <a:effectLst>
            <a:outerShdw blurRad="63500" sx="102000" sy="102000" algn="ctr" rotWithShape="0">
              <a:prstClr val="black">
                <a:alpha val="40000"/>
              </a:prstClr>
            </a:outerShdw>
          </a:effectLst>
        </p:spPr>
        <p:txBody>
          <a:bodyPr vert="horz" wrap="square" lIns="91404" tIns="45702" rIns="91404" bIns="45702" numCol="1" anchor="t" anchorCtr="0" compatLnSpc="1">
            <a:prstTxWarp prst="textNoShape">
              <a:avLst/>
            </a:prstTxWarp>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3F3F3"/>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2" name="加号 1">
            <a:extLst>
              <a:ext uri="{FF2B5EF4-FFF2-40B4-BE49-F238E27FC236}">
                <a16:creationId xmlns:a16="http://schemas.microsoft.com/office/drawing/2014/main" id="{91FA3004-8A53-49EC-931D-C433BEA298F9}"/>
              </a:ext>
            </a:extLst>
          </p:cNvPr>
          <p:cNvSpPr/>
          <p:nvPr/>
        </p:nvSpPr>
        <p:spPr bwMode="auto">
          <a:xfrm>
            <a:off x="9483904" y="1505892"/>
            <a:ext cx="691190" cy="729428"/>
          </a:xfrm>
          <a:prstGeom prst="mathPlus">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31353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011990471"/>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anim calcmode="lin" valueType="num">
                                      <p:cBhvr>
                                        <p:cTn id="8" dur="500" fill="hold"/>
                                        <p:tgtEl>
                                          <p:spTgt spid="88"/>
                                        </p:tgtEl>
                                        <p:attrNameLst>
                                          <p:attrName>ppt_x</p:attrName>
                                        </p:attrNameLst>
                                      </p:cBhvr>
                                      <p:tavLst>
                                        <p:tav tm="0">
                                          <p:val>
                                            <p:strVal val="#ppt_x"/>
                                          </p:val>
                                        </p:tav>
                                        <p:tav tm="100000">
                                          <p:val>
                                            <p:strVal val="#ppt_x"/>
                                          </p:val>
                                        </p:tav>
                                      </p:tavLst>
                                    </p:anim>
                                    <p:anim calcmode="lin" valueType="num">
                                      <p:cBhvr>
                                        <p:cTn id="9" dur="500" fill="hold"/>
                                        <p:tgtEl>
                                          <p:spTgt spid="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anim calcmode="lin" valueType="num">
                                      <p:cBhvr>
                                        <p:cTn id="13" dur="500" fill="hold"/>
                                        <p:tgtEl>
                                          <p:spTgt spid="89"/>
                                        </p:tgtEl>
                                        <p:attrNameLst>
                                          <p:attrName>ppt_x</p:attrName>
                                        </p:attrNameLst>
                                      </p:cBhvr>
                                      <p:tavLst>
                                        <p:tav tm="0">
                                          <p:val>
                                            <p:strVal val="#ppt_x"/>
                                          </p:val>
                                        </p:tav>
                                        <p:tav tm="100000">
                                          <p:val>
                                            <p:strVal val="#ppt_x"/>
                                          </p:val>
                                        </p:tav>
                                      </p:tavLst>
                                    </p:anim>
                                    <p:anim calcmode="lin" valueType="num">
                                      <p:cBhvr>
                                        <p:cTn id="14" dur="500" fill="hold"/>
                                        <p:tgtEl>
                                          <p:spTgt spid="8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anim calcmode="lin" valueType="num">
                                      <p:cBhvr>
                                        <p:cTn id="18" dur="500" fill="hold"/>
                                        <p:tgtEl>
                                          <p:spTgt spid="90"/>
                                        </p:tgtEl>
                                        <p:attrNameLst>
                                          <p:attrName>ppt_x</p:attrName>
                                        </p:attrNameLst>
                                      </p:cBhvr>
                                      <p:tavLst>
                                        <p:tav tm="0">
                                          <p:val>
                                            <p:strVal val="#ppt_x"/>
                                          </p:val>
                                        </p:tav>
                                        <p:tav tm="100000">
                                          <p:val>
                                            <p:strVal val="#ppt_x"/>
                                          </p:val>
                                        </p:tav>
                                      </p:tavLst>
                                    </p:anim>
                                    <p:anim calcmode="lin" valueType="num">
                                      <p:cBhvr>
                                        <p:cTn id="19" dur="500" fill="hold"/>
                                        <p:tgtEl>
                                          <p:spTgt spid="90"/>
                                        </p:tgtEl>
                                        <p:attrNameLst>
                                          <p:attrName>ppt_y</p:attrName>
                                        </p:attrNameLst>
                                      </p:cBhvr>
                                      <p:tavLst>
                                        <p:tav tm="0">
                                          <p:val>
                                            <p:strVal val="#ppt_y+.1"/>
                                          </p:val>
                                        </p:tav>
                                        <p:tav tm="100000">
                                          <p:val>
                                            <p:strVal val="#ppt_y"/>
                                          </p:val>
                                        </p:tav>
                                      </p:tavLst>
                                    </p:anim>
                                  </p:childTnLst>
                                </p:cTn>
                              </p:par>
                            </p:childTnLst>
                          </p:cTn>
                        </p:par>
                        <p:par>
                          <p:cTn id="20" fill="hold">
                            <p:stCondLst>
                              <p:cond delay="700"/>
                            </p:stCondLst>
                            <p:childTnLst>
                              <p:par>
                                <p:cTn id="21" presetID="53" presetClass="entr" presetSubtype="16" fill="hold" grpId="0" nodeType="afterEffect">
                                  <p:stCondLst>
                                    <p:cond delay="0"/>
                                  </p:stCondLst>
                                  <p:childTnLst>
                                    <p:set>
                                      <p:cBhvr>
                                        <p:cTn id="22" dur="1" fill="hold">
                                          <p:stCondLst>
                                            <p:cond delay="0"/>
                                          </p:stCondLst>
                                        </p:cTn>
                                        <p:tgtEl>
                                          <p:spTgt spid="91"/>
                                        </p:tgtEl>
                                        <p:attrNameLst>
                                          <p:attrName>style.visibility</p:attrName>
                                        </p:attrNameLst>
                                      </p:cBhvr>
                                      <p:to>
                                        <p:strVal val="visible"/>
                                      </p:to>
                                    </p:set>
                                    <p:anim calcmode="lin" valueType="num">
                                      <p:cBhvr>
                                        <p:cTn id="23" dur="500" fill="hold"/>
                                        <p:tgtEl>
                                          <p:spTgt spid="91"/>
                                        </p:tgtEl>
                                        <p:attrNameLst>
                                          <p:attrName>ppt_w</p:attrName>
                                        </p:attrNameLst>
                                      </p:cBhvr>
                                      <p:tavLst>
                                        <p:tav tm="0">
                                          <p:val>
                                            <p:fltVal val="0"/>
                                          </p:val>
                                        </p:tav>
                                        <p:tav tm="100000">
                                          <p:val>
                                            <p:strVal val="#ppt_w"/>
                                          </p:val>
                                        </p:tav>
                                      </p:tavLst>
                                    </p:anim>
                                    <p:anim calcmode="lin" valueType="num">
                                      <p:cBhvr>
                                        <p:cTn id="24" dur="500" fill="hold"/>
                                        <p:tgtEl>
                                          <p:spTgt spid="91"/>
                                        </p:tgtEl>
                                        <p:attrNameLst>
                                          <p:attrName>ppt_h</p:attrName>
                                        </p:attrNameLst>
                                      </p:cBhvr>
                                      <p:tavLst>
                                        <p:tav tm="0">
                                          <p:val>
                                            <p:fltVal val="0"/>
                                          </p:val>
                                        </p:tav>
                                        <p:tav tm="100000">
                                          <p:val>
                                            <p:strVal val="#ppt_h"/>
                                          </p:val>
                                        </p:tav>
                                      </p:tavLst>
                                    </p:anim>
                                    <p:animEffect transition="in" filter="fade">
                                      <p:cBhvr>
                                        <p:cTn id="25" dur="500"/>
                                        <p:tgtEl>
                                          <p:spTgt spid="91"/>
                                        </p:tgtEl>
                                      </p:cBhvr>
                                    </p:animEffect>
                                  </p:childTnLst>
                                </p:cTn>
                              </p:par>
                            </p:childTnLst>
                          </p:cTn>
                        </p:par>
                        <p:par>
                          <p:cTn id="26" fill="hold">
                            <p:stCondLst>
                              <p:cond delay="1200"/>
                            </p:stCondLst>
                            <p:childTnLst>
                              <p:par>
                                <p:cTn id="27" presetID="22" presetClass="entr" presetSubtype="1" fill="hold" grpId="0" nodeType="after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wipe(up)">
                                      <p:cBhvr>
                                        <p:cTn id="29" dur="500"/>
                                        <p:tgtEl>
                                          <p:spTgt spid="76"/>
                                        </p:tgtEl>
                                      </p:cBhvr>
                                    </p:animEffect>
                                  </p:childTnLst>
                                </p:cTn>
                              </p:par>
                            </p:childTnLst>
                          </p:cTn>
                        </p:par>
                        <p:par>
                          <p:cTn id="30" fill="hold">
                            <p:stCondLst>
                              <p:cond delay="1700"/>
                            </p:stCondLst>
                            <p:childTnLst>
                              <p:par>
                                <p:cTn id="31" presetID="16" presetClass="entr" presetSubtype="21"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barn(inVertical)">
                                      <p:cBhvr>
                                        <p:cTn id="33" dur="500"/>
                                        <p:tgtEl>
                                          <p:spTgt spid="7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barn(inVertical)">
                                      <p:cBhvr>
                                        <p:cTn id="36" dur="500"/>
                                        <p:tgtEl>
                                          <p:spTgt spid="80"/>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92"/>
                                        </p:tgtEl>
                                        <p:attrNameLst>
                                          <p:attrName>style.visibility</p:attrName>
                                        </p:attrNameLst>
                                      </p:cBhvr>
                                      <p:to>
                                        <p:strVal val="visible"/>
                                      </p:to>
                                    </p:set>
                                    <p:anim calcmode="lin" valueType="num">
                                      <p:cBhvr>
                                        <p:cTn id="40" dur="500" fill="hold"/>
                                        <p:tgtEl>
                                          <p:spTgt spid="92"/>
                                        </p:tgtEl>
                                        <p:attrNameLst>
                                          <p:attrName>ppt_w</p:attrName>
                                        </p:attrNameLst>
                                      </p:cBhvr>
                                      <p:tavLst>
                                        <p:tav tm="0">
                                          <p:val>
                                            <p:fltVal val="0"/>
                                          </p:val>
                                        </p:tav>
                                        <p:tav tm="100000">
                                          <p:val>
                                            <p:strVal val="#ppt_w"/>
                                          </p:val>
                                        </p:tav>
                                      </p:tavLst>
                                    </p:anim>
                                    <p:anim calcmode="lin" valueType="num">
                                      <p:cBhvr>
                                        <p:cTn id="41" dur="500" fill="hold"/>
                                        <p:tgtEl>
                                          <p:spTgt spid="92"/>
                                        </p:tgtEl>
                                        <p:attrNameLst>
                                          <p:attrName>ppt_h</p:attrName>
                                        </p:attrNameLst>
                                      </p:cBhvr>
                                      <p:tavLst>
                                        <p:tav tm="0">
                                          <p:val>
                                            <p:fltVal val="0"/>
                                          </p:val>
                                        </p:tav>
                                        <p:tav tm="100000">
                                          <p:val>
                                            <p:strVal val="#ppt_h"/>
                                          </p:val>
                                        </p:tav>
                                      </p:tavLst>
                                    </p:anim>
                                    <p:animEffect transition="in" filter="fade">
                                      <p:cBhvr>
                                        <p:cTn id="42" dur="500"/>
                                        <p:tgtEl>
                                          <p:spTgt spid="92"/>
                                        </p:tgtEl>
                                      </p:cBhvr>
                                    </p:animEffect>
                                  </p:childTnLst>
                                </p:cTn>
                              </p:par>
                            </p:childTnLst>
                          </p:cTn>
                        </p:par>
                        <p:par>
                          <p:cTn id="43" fill="hold">
                            <p:stCondLst>
                              <p:cond delay="2700"/>
                            </p:stCondLst>
                            <p:childTnLst>
                              <p:par>
                                <p:cTn id="44" presetID="22" presetClass="entr" presetSubtype="1" fill="hold" grpId="0" nodeType="after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up)">
                                      <p:cBhvr>
                                        <p:cTn id="46" dur="500"/>
                                        <p:tgtEl>
                                          <p:spTgt spid="77"/>
                                        </p:tgtEl>
                                      </p:cBhvr>
                                    </p:animEffect>
                                  </p:childTnLst>
                                </p:cTn>
                              </p:par>
                            </p:childTnLst>
                          </p:cTn>
                        </p:par>
                        <p:par>
                          <p:cTn id="47" fill="hold">
                            <p:stCondLst>
                              <p:cond delay="3200"/>
                            </p:stCondLst>
                            <p:childTnLst>
                              <p:par>
                                <p:cTn id="48" presetID="16" presetClass="entr" presetSubtype="21" fill="hold" grpId="0" nodeType="after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barn(inVertical)">
                                      <p:cBhvr>
                                        <p:cTn id="50" dur="500"/>
                                        <p:tgtEl>
                                          <p:spTgt spid="81"/>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barn(inVertical)">
                                      <p:cBhvr>
                                        <p:cTn id="53" dur="500"/>
                                        <p:tgtEl>
                                          <p:spTgt spid="74"/>
                                        </p:tgtEl>
                                      </p:cBhvr>
                                    </p:animEffect>
                                  </p:childTnLst>
                                </p:cTn>
                              </p:par>
                            </p:childTnLst>
                          </p:cTn>
                        </p:par>
                        <p:par>
                          <p:cTn id="54" fill="hold">
                            <p:stCondLst>
                              <p:cond delay="3700"/>
                            </p:stCondLst>
                            <p:childTnLst>
                              <p:par>
                                <p:cTn id="55" presetID="53" presetClass="entr" presetSubtype="16" fill="hold" grpId="0" nodeType="afterEffect">
                                  <p:stCondLst>
                                    <p:cond delay="0"/>
                                  </p:stCondLst>
                                  <p:childTnLst>
                                    <p:set>
                                      <p:cBhvr>
                                        <p:cTn id="56" dur="1" fill="hold">
                                          <p:stCondLst>
                                            <p:cond delay="0"/>
                                          </p:stCondLst>
                                        </p:cTn>
                                        <p:tgtEl>
                                          <p:spTgt spid="93"/>
                                        </p:tgtEl>
                                        <p:attrNameLst>
                                          <p:attrName>style.visibility</p:attrName>
                                        </p:attrNameLst>
                                      </p:cBhvr>
                                      <p:to>
                                        <p:strVal val="visible"/>
                                      </p:to>
                                    </p:set>
                                    <p:anim calcmode="lin" valueType="num">
                                      <p:cBhvr>
                                        <p:cTn id="57" dur="500" fill="hold"/>
                                        <p:tgtEl>
                                          <p:spTgt spid="93"/>
                                        </p:tgtEl>
                                        <p:attrNameLst>
                                          <p:attrName>ppt_w</p:attrName>
                                        </p:attrNameLst>
                                      </p:cBhvr>
                                      <p:tavLst>
                                        <p:tav tm="0">
                                          <p:val>
                                            <p:fltVal val="0"/>
                                          </p:val>
                                        </p:tav>
                                        <p:tav tm="100000">
                                          <p:val>
                                            <p:strVal val="#ppt_w"/>
                                          </p:val>
                                        </p:tav>
                                      </p:tavLst>
                                    </p:anim>
                                    <p:anim calcmode="lin" valueType="num">
                                      <p:cBhvr>
                                        <p:cTn id="58" dur="500" fill="hold"/>
                                        <p:tgtEl>
                                          <p:spTgt spid="93"/>
                                        </p:tgtEl>
                                        <p:attrNameLst>
                                          <p:attrName>ppt_h</p:attrName>
                                        </p:attrNameLst>
                                      </p:cBhvr>
                                      <p:tavLst>
                                        <p:tav tm="0">
                                          <p:val>
                                            <p:fltVal val="0"/>
                                          </p:val>
                                        </p:tav>
                                        <p:tav tm="100000">
                                          <p:val>
                                            <p:strVal val="#ppt_h"/>
                                          </p:val>
                                        </p:tav>
                                      </p:tavLst>
                                    </p:anim>
                                    <p:animEffect transition="in" filter="fade">
                                      <p:cBhvr>
                                        <p:cTn id="59" dur="500"/>
                                        <p:tgtEl>
                                          <p:spTgt spid="93"/>
                                        </p:tgtEl>
                                      </p:cBhvr>
                                    </p:animEffect>
                                  </p:childTnLst>
                                </p:cTn>
                              </p:par>
                            </p:childTnLst>
                          </p:cTn>
                        </p:par>
                        <p:par>
                          <p:cTn id="60" fill="hold">
                            <p:stCondLst>
                              <p:cond delay="4200"/>
                            </p:stCondLst>
                            <p:childTnLst>
                              <p:par>
                                <p:cTn id="61" presetID="22" presetClass="entr" presetSubtype="1" fill="hold" grpId="0" nodeType="after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wipe(up)">
                                      <p:cBhvr>
                                        <p:cTn id="63" dur="500"/>
                                        <p:tgtEl>
                                          <p:spTgt spid="78"/>
                                        </p:tgtEl>
                                      </p:cBhvr>
                                    </p:animEffect>
                                  </p:childTnLst>
                                </p:cTn>
                              </p:par>
                            </p:childTnLst>
                          </p:cTn>
                        </p:par>
                        <p:par>
                          <p:cTn id="64" fill="hold">
                            <p:stCondLst>
                              <p:cond delay="4700"/>
                            </p:stCondLst>
                            <p:childTnLst>
                              <p:par>
                                <p:cTn id="65" presetID="16" presetClass="entr" presetSubtype="21" fill="hold" grpId="0" nodeType="after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barn(inVertical)">
                                      <p:cBhvr>
                                        <p:cTn id="67" dur="500"/>
                                        <p:tgtEl>
                                          <p:spTgt spid="82"/>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barn(inVertical)">
                                      <p:cBhvr>
                                        <p:cTn id="70" dur="500"/>
                                        <p:tgtEl>
                                          <p:spTgt spid="73"/>
                                        </p:tgtEl>
                                      </p:cBhvr>
                                    </p:animEffect>
                                  </p:childTnLst>
                                </p:cTn>
                              </p:par>
                              <p:par>
                                <p:cTn id="71" presetID="42" presetClass="entr" presetSubtype="0" fill="hold" grpId="0" nodeType="withEffect">
                                  <p:stCondLst>
                                    <p:cond delay="2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anim calcmode="lin" valueType="num">
                                      <p:cBhvr>
                                        <p:cTn id="74" dur="500" fill="hold"/>
                                        <p:tgtEl>
                                          <p:spTgt spid="23"/>
                                        </p:tgtEl>
                                        <p:attrNameLst>
                                          <p:attrName>ppt_x</p:attrName>
                                        </p:attrNameLst>
                                      </p:cBhvr>
                                      <p:tavLst>
                                        <p:tav tm="0">
                                          <p:val>
                                            <p:strVal val="#ppt_x"/>
                                          </p:val>
                                        </p:tav>
                                        <p:tav tm="100000">
                                          <p:val>
                                            <p:strVal val="#ppt_x"/>
                                          </p:val>
                                        </p:tav>
                                      </p:tavLst>
                                    </p:anim>
                                    <p:anim calcmode="lin" valueType="num">
                                      <p:cBhvr>
                                        <p:cTn id="75" dur="500" fill="hold"/>
                                        <p:tgtEl>
                                          <p:spTgt spid="23"/>
                                        </p:tgtEl>
                                        <p:attrNameLst>
                                          <p:attrName>ppt_y</p:attrName>
                                        </p:attrNameLst>
                                      </p:cBhvr>
                                      <p:tavLst>
                                        <p:tav tm="0">
                                          <p:val>
                                            <p:strVal val="#ppt_y+.1"/>
                                          </p:val>
                                        </p:tav>
                                        <p:tav tm="100000">
                                          <p:val>
                                            <p:strVal val="#ppt_y"/>
                                          </p:val>
                                        </p:tav>
                                      </p:tavLst>
                                    </p:anim>
                                  </p:childTnLst>
                                </p:cTn>
                              </p:par>
                            </p:childTnLst>
                          </p:cTn>
                        </p:par>
                        <p:par>
                          <p:cTn id="76" fill="hold">
                            <p:stCondLst>
                              <p:cond delay="5400"/>
                            </p:stCondLst>
                            <p:childTnLst>
                              <p:par>
                                <p:cTn id="77" presetID="22" presetClass="entr" presetSubtype="1"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up)">
                                      <p:cBhvr>
                                        <p:cTn id="79" dur="500"/>
                                        <p:tgtEl>
                                          <p:spTgt spid="21"/>
                                        </p:tgtEl>
                                      </p:cBhvr>
                                    </p:animEffect>
                                  </p:childTnLst>
                                </p:cTn>
                              </p:par>
                            </p:childTnLst>
                          </p:cTn>
                        </p:par>
                        <p:par>
                          <p:cTn id="80" fill="hold">
                            <p:stCondLst>
                              <p:cond delay="5900"/>
                            </p:stCondLst>
                            <p:childTnLst>
                              <p:par>
                                <p:cTn id="81" presetID="16" presetClass="entr" presetSubtype="21"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barn(inVertical)">
                                      <p:cBhvr>
                                        <p:cTn id="83" dur="500"/>
                                        <p:tgtEl>
                                          <p:spTgt spid="22"/>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barn(inVertical)">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animBg="1"/>
      <p:bldP spid="78" grpId="0" animBg="1"/>
      <p:bldP spid="80" grpId="0"/>
      <p:bldP spid="81" grpId="0"/>
      <p:bldP spid="82" grpId="0" animBg="1"/>
      <p:bldP spid="88" grpId="0" animBg="1"/>
      <p:bldP spid="89" grpId="0" animBg="1"/>
      <p:bldP spid="90" grpId="0" animBg="1"/>
      <p:bldP spid="91" grpId="0" animBg="1"/>
      <p:bldP spid="92" grpId="0" animBg="1"/>
      <p:bldP spid="93" grpId="0" animBg="1"/>
      <p:bldP spid="20" grpId="0" animBg="1"/>
      <p:bldP spid="21"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1">
            <a:extLst>
              <a:ext uri="{FF2B5EF4-FFF2-40B4-BE49-F238E27FC236}">
                <a16:creationId xmlns:a16="http://schemas.microsoft.com/office/drawing/2014/main" id="{AE538773-16E5-4A88-9FA9-A319060D1658}"/>
              </a:ext>
            </a:extLst>
          </p:cNvPr>
          <p:cNvSpPr txBox="1"/>
          <p:nvPr/>
        </p:nvSpPr>
        <p:spPr>
          <a:xfrm>
            <a:off x="5902772" y="2636912"/>
            <a:ext cx="6169892" cy="2243050"/>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通过微信</a:t>
            </a:r>
            <a:r>
              <a:rPr kumimoji="0" lang="en-US" altLang="zh-CN"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Web</a:t>
            </a:r>
            <a:r>
              <a:rPr kumimoji="0" lang="zh-CN" altLang="en-US"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小程序开发（</a:t>
            </a:r>
            <a:r>
              <a:rPr kumimoji="0" lang="en-US" altLang="zh-CN"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WXML</a:t>
            </a:r>
            <a:r>
              <a:rPr kumimoji="0" lang="zh-CN" altLang="en-US"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a:t>
            </a:r>
            <a:r>
              <a:rPr kumimoji="0" lang="en-US" altLang="zh-CN"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WXSS</a:t>
            </a:r>
            <a:r>
              <a:rPr kumimoji="0" lang="zh-CN" altLang="en-US"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a:t>
            </a:r>
            <a:r>
              <a:rPr kumimoji="0" lang="en-US" altLang="zh-CN"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JS</a:t>
            </a:r>
            <a:r>
              <a:rPr kumimoji="0" lang="zh-CN" altLang="en-US"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a:t>
            </a:r>
            <a:r>
              <a:rPr kumimoji="0" lang="en-US" altLang="zh-CN"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Microsoft project</a:t>
            </a:r>
            <a:r>
              <a:rPr kumimoji="0" lang="zh-CN" altLang="en-US"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a:t>
            </a:r>
            <a:r>
              <a:rPr kumimoji="0" lang="en-US" altLang="zh-CN"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GitHub</a:t>
            </a:r>
            <a:r>
              <a:rPr kumimoji="0" lang="zh-CN" altLang="en-US"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a:t>
            </a:r>
            <a:r>
              <a:rPr kumimoji="0" lang="en-US" altLang="zh-CN"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Rational</a:t>
            </a:r>
            <a:r>
              <a:rPr kumimoji="0" lang="zh-CN" altLang="en-US"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a:t>
            </a:r>
            <a:r>
              <a:rPr kumimoji="0" lang="en-US" altLang="zh-CN"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Power Designer, Bugzilla</a:t>
            </a:r>
            <a:r>
              <a:rPr kumimoji="0" lang="zh-CN" altLang="en-US"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等工具的使用系统实现</a:t>
            </a:r>
            <a:endParaRPr kumimoji="0"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endParaRPr>
          </a:p>
        </p:txBody>
      </p:sp>
      <p:pic>
        <p:nvPicPr>
          <p:cNvPr id="10" name="图片 9">
            <a:extLst>
              <a:ext uri="{FF2B5EF4-FFF2-40B4-BE49-F238E27FC236}">
                <a16:creationId xmlns:a16="http://schemas.microsoft.com/office/drawing/2014/main" id="{3CE666BE-BC45-496F-9B90-241DF3C31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2636912"/>
            <a:ext cx="4762500" cy="3013305"/>
          </a:xfrm>
          <a:prstGeom prst="rect">
            <a:avLst/>
          </a:prstGeom>
        </p:spPr>
      </p:pic>
      <p:grpSp>
        <p:nvGrpSpPr>
          <p:cNvPr id="16" name="组合 15">
            <a:extLst>
              <a:ext uri="{FF2B5EF4-FFF2-40B4-BE49-F238E27FC236}">
                <a16:creationId xmlns:a16="http://schemas.microsoft.com/office/drawing/2014/main" id="{72561AA0-4444-41C4-998E-A260094F846F}"/>
              </a:ext>
            </a:extLst>
          </p:cNvPr>
          <p:cNvGrpSpPr/>
          <p:nvPr/>
        </p:nvGrpSpPr>
        <p:grpSpPr>
          <a:xfrm>
            <a:off x="533031" y="404664"/>
            <a:ext cx="2162888" cy="479544"/>
            <a:chOff x="2249" y="187691"/>
            <a:chExt cx="2162888" cy="479544"/>
          </a:xfrm>
        </p:grpSpPr>
        <p:sp>
          <p:nvSpPr>
            <p:cNvPr id="17" name="箭头: V 形 16">
              <a:extLst>
                <a:ext uri="{FF2B5EF4-FFF2-40B4-BE49-F238E27FC236}">
                  <a16:creationId xmlns:a16="http://schemas.microsoft.com/office/drawing/2014/main" id="{2E6728E6-CDC7-42C6-A10E-2CB473BC5F6A}"/>
                </a:ext>
              </a:extLst>
            </p:cNvPr>
            <p:cNvSpPr/>
            <p:nvPr/>
          </p:nvSpPr>
          <p:spPr>
            <a:xfrm>
              <a:off x="2249" y="187691"/>
              <a:ext cx="2162888" cy="479544"/>
            </a:xfrm>
            <a:prstGeom prst="chevron">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箭头: V 形 4">
              <a:extLst>
                <a:ext uri="{FF2B5EF4-FFF2-40B4-BE49-F238E27FC236}">
                  <a16:creationId xmlns:a16="http://schemas.microsoft.com/office/drawing/2014/main" id="{1AF753EF-7EB0-4514-89B1-9A6CE423882D}"/>
                </a:ext>
              </a:extLst>
            </p:cNvPr>
            <p:cNvSpPr txBox="1"/>
            <p:nvPr/>
          </p:nvSpPr>
          <p:spPr>
            <a:xfrm>
              <a:off x="242021" y="187691"/>
              <a:ext cx="1683344" cy="4795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750" tIns="15875" rIns="0" bIns="15875"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zh-CN" altLang="en-US" sz="2500" b="1" i="0" u="none" strike="noStrike" kern="1200" cap="none" spc="0" normalizeH="0" baseline="0" noProof="0" dirty="0">
                  <a:ln>
                    <a:noFill/>
                  </a:ln>
                  <a:solidFill>
                    <a:srgbClr val="FFFFFF"/>
                  </a:solidFill>
                  <a:effectLst/>
                  <a:uLnTx/>
                  <a:uFillTx/>
                  <a:latin typeface="Arial"/>
                  <a:ea typeface="微软雅黑"/>
                  <a:cs typeface="+mn-cs"/>
                </a:rPr>
                <a:t>技术可行性</a:t>
              </a:r>
              <a:endParaRPr kumimoji="0" lang="zh-CN" altLang="en-US" sz="2500" b="0" i="0" u="none" strike="noStrike" kern="1200" cap="none" spc="0" normalizeH="0" baseline="0" noProof="0" dirty="0">
                <a:ln>
                  <a:noFill/>
                </a:ln>
                <a:solidFill>
                  <a:srgbClr val="FFFFFF"/>
                </a:solidFill>
                <a:effectLst/>
                <a:uLnTx/>
                <a:uFillTx/>
                <a:latin typeface="Arial"/>
                <a:ea typeface="微软雅黑"/>
                <a:cs typeface="+mn-cs"/>
              </a:endParaRPr>
            </a:p>
          </p:txBody>
        </p:sp>
      </p:grpSp>
    </p:spTree>
    <p:extLst>
      <p:ext uri="{BB962C8B-B14F-4D97-AF65-F5344CB8AC3E}">
        <p14:creationId xmlns:p14="http://schemas.microsoft.com/office/powerpoint/2010/main" val="9180577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5"/>
          <p:cNvSpPr txBox="1"/>
          <p:nvPr/>
        </p:nvSpPr>
        <p:spPr>
          <a:xfrm>
            <a:off x="862931" y="4066915"/>
            <a:ext cx="2284600" cy="36920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799"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微信</a:t>
            </a:r>
            <a:r>
              <a:rPr kumimoji="0" lang="en-US" altLang="zh-CN" sz="1799"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web</a:t>
            </a:r>
            <a:r>
              <a:rPr kumimoji="0" lang="zh-CN" altLang="en-US" sz="1799"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开发者工具</a:t>
            </a:r>
          </a:p>
        </p:txBody>
      </p:sp>
      <p:sp>
        <p:nvSpPr>
          <p:cNvPr id="21" name="TextBox 16"/>
          <p:cNvSpPr txBox="1"/>
          <p:nvPr/>
        </p:nvSpPr>
        <p:spPr>
          <a:xfrm>
            <a:off x="796406" y="4400970"/>
            <a:ext cx="2495505" cy="30764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399" b="0" i="0" u="none" strike="noStrike" kern="1200" cap="none" spc="0" normalizeH="0" baseline="0" noProof="0" dirty="0">
                <a:ln>
                  <a:noFill/>
                </a:ln>
                <a:solidFill>
                  <a:srgbClr val="575757"/>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主要的界面和功能的开发工具</a:t>
            </a:r>
          </a:p>
        </p:txBody>
      </p:sp>
      <p:sp>
        <p:nvSpPr>
          <p:cNvPr id="24" name="TextBox 19"/>
          <p:cNvSpPr txBox="1"/>
          <p:nvPr/>
        </p:nvSpPr>
        <p:spPr>
          <a:xfrm>
            <a:off x="7852542" y="1831426"/>
            <a:ext cx="1348446" cy="36920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99"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JavaScript</a:t>
            </a:r>
            <a:endParaRPr kumimoji="0" lang="zh-CN" altLang="en-US" sz="1799"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25" name="TextBox 20"/>
          <p:cNvSpPr txBox="1"/>
          <p:nvPr/>
        </p:nvSpPr>
        <p:spPr>
          <a:xfrm>
            <a:off x="7852542" y="2165480"/>
            <a:ext cx="3045877" cy="5229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399" b="0" i="0" u="none" strike="noStrike" kern="1200" cap="none" spc="0" normalizeH="0" baseline="0" noProof="0" dirty="0">
                <a:ln>
                  <a:noFill/>
                </a:ln>
                <a:solidFill>
                  <a:srgbClr val="575757"/>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脚本语言，实现小程序的一些特定的功能与效果</a:t>
            </a:r>
          </a:p>
        </p:txBody>
      </p:sp>
      <p:sp>
        <p:nvSpPr>
          <p:cNvPr id="26" name="TextBox 22"/>
          <p:cNvSpPr txBox="1"/>
          <p:nvPr/>
        </p:nvSpPr>
        <p:spPr>
          <a:xfrm>
            <a:off x="8835683" y="3845210"/>
            <a:ext cx="950901" cy="36920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99"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GitHub</a:t>
            </a:r>
            <a:endParaRPr kumimoji="0" lang="zh-CN" altLang="en-US" sz="1799"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27" name="TextBox 23"/>
          <p:cNvSpPr txBox="1"/>
          <p:nvPr/>
        </p:nvSpPr>
        <p:spPr>
          <a:xfrm>
            <a:off x="8835683" y="4179265"/>
            <a:ext cx="2442869" cy="73827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399" b="0" i="0" u="none" strike="noStrike" kern="1200" cap="none" spc="0" normalizeH="0" baseline="0" noProof="0" dirty="0">
                <a:ln>
                  <a:noFill/>
                </a:ln>
                <a:solidFill>
                  <a:srgbClr val="575757"/>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促进组员之间的交流与沟通，共同完成代码和</a:t>
            </a:r>
            <a:r>
              <a:rPr kumimoji="0" lang="en-US" altLang="zh-CN" sz="1399" b="0" i="0" u="none" strike="noStrike" kern="1200" cap="none" spc="0" normalizeH="0" baseline="0" noProof="0" dirty="0">
                <a:ln>
                  <a:noFill/>
                </a:ln>
                <a:solidFill>
                  <a:srgbClr val="575757"/>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ppt</a:t>
            </a:r>
            <a:r>
              <a:rPr kumimoji="0" lang="zh-CN" altLang="en-US" sz="1399" b="0" i="0" u="none" strike="noStrike" kern="1200" cap="none" spc="0" normalizeH="0" baseline="0" noProof="0" dirty="0">
                <a:ln>
                  <a:noFill/>
                </a:ln>
                <a:solidFill>
                  <a:srgbClr val="575757"/>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的制作，提高效率</a:t>
            </a:r>
          </a:p>
        </p:txBody>
      </p:sp>
      <p:sp>
        <p:nvSpPr>
          <p:cNvPr id="28" name="Freeform 6"/>
          <p:cNvSpPr>
            <a:spLocks noEditPoints="1"/>
          </p:cNvSpPr>
          <p:nvPr/>
        </p:nvSpPr>
        <p:spPr bwMode="auto">
          <a:xfrm>
            <a:off x="4524584" y="3022883"/>
            <a:ext cx="2795916" cy="2795916"/>
          </a:xfrm>
          <a:custGeom>
            <a:avLst/>
            <a:gdLst>
              <a:gd name="T0" fmla="*/ 2189 w 3067"/>
              <a:gd name="T1" fmla="*/ 554 h 3062"/>
              <a:gd name="T2" fmla="*/ 878 w 3067"/>
              <a:gd name="T3" fmla="*/ 2507 h 3062"/>
              <a:gd name="T4" fmla="*/ 576 w 3067"/>
              <a:gd name="T5" fmla="*/ 2734 h 3062"/>
              <a:gd name="T6" fmla="*/ 968 w 3067"/>
              <a:gd name="T7" fmla="*/ 2704 h 3062"/>
              <a:gd name="T8" fmla="*/ 1122 w 3067"/>
              <a:gd name="T9" fmla="*/ 3013 h 3062"/>
              <a:gd name="T10" fmla="*/ 1474 w 3067"/>
              <a:gd name="T11" fmla="*/ 2829 h 3062"/>
              <a:gd name="T12" fmla="*/ 1712 w 3067"/>
              <a:gd name="T13" fmla="*/ 3062 h 3062"/>
              <a:gd name="T14" fmla="*/ 1968 w 3067"/>
              <a:gd name="T15" fmla="*/ 2754 h 3062"/>
              <a:gd name="T16" fmla="*/ 2309 w 3067"/>
              <a:gd name="T17" fmla="*/ 2867 h 3062"/>
              <a:gd name="T18" fmla="*/ 2420 w 3067"/>
              <a:gd name="T19" fmla="*/ 2480 h 3062"/>
              <a:gd name="T20" fmla="*/ 2744 w 3067"/>
              <a:gd name="T21" fmla="*/ 2493 h 3062"/>
              <a:gd name="T22" fmla="*/ 2704 w 3067"/>
              <a:gd name="T23" fmla="*/ 2092 h 3062"/>
              <a:gd name="T24" fmla="*/ 3017 w 3067"/>
              <a:gd name="T25" fmla="*/ 1964 h 3062"/>
              <a:gd name="T26" fmla="*/ 2830 w 3067"/>
              <a:gd name="T27" fmla="*/ 1608 h 3062"/>
              <a:gd name="T28" fmla="*/ 3067 w 3067"/>
              <a:gd name="T29" fmla="*/ 1361 h 3062"/>
              <a:gd name="T30" fmla="*/ 2760 w 3067"/>
              <a:gd name="T31" fmla="*/ 1104 h 3062"/>
              <a:gd name="T32" fmla="*/ 2889 w 3067"/>
              <a:gd name="T33" fmla="*/ 800 h 3062"/>
              <a:gd name="T34" fmla="*/ 2513 w 3067"/>
              <a:gd name="T35" fmla="*/ 674 h 3062"/>
              <a:gd name="T36" fmla="*/ 2492 w 3067"/>
              <a:gd name="T37" fmla="*/ 328 h 3062"/>
              <a:gd name="T38" fmla="*/ 2102 w 3067"/>
              <a:gd name="T39" fmla="*/ 355 h 3062"/>
              <a:gd name="T40" fmla="*/ 1945 w 3067"/>
              <a:gd name="T41" fmla="*/ 48 h 3062"/>
              <a:gd name="T42" fmla="*/ 1600 w 3067"/>
              <a:gd name="T43" fmla="*/ 220 h 3062"/>
              <a:gd name="T44" fmla="*/ 1355 w 3067"/>
              <a:gd name="T45" fmla="*/ 0 h 3062"/>
              <a:gd name="T46" fmla="*/ 1101 w 3067"/>
              <a:gd name="T47" fmla="*/ 285 h 3062"/>
              <a:gd name="T48" fmla="*/ 758 w 3067"/>
              <a:gd name="T49" fmla="*/ 195 h 3062"/>
              <a:gd name="T50" fmla="*/ 638 w 3067"/>
              <a:gd name="T51" fmla="*/ 556 h 3062"/>
              <a:gd name="T52" fmla="*/ 323 w 3067"/>
              <a:gd name="T53" fmla="*/ 568 h 3062"/>
              <a:gd name="T54" fmla="*/ 344 w 3067"/>
              <a:gd name="T55" fmla="*/ 948 h 3062"/>
              <a:gd name="T56" fmla="*/ 50 w 3067"/>
              <a:gd name="T57" fmla="*/ 1097 h 3062"/>
              <a:gd name="T58" fmla="*/ 216 w 3067"/>
              <a:gd name="T59" fmla="*/ 1443 h 3062"/>
              <a:gd name="T60" fmla="*/ 0 w 3067"/>
              <a:gd name="T61" fmla="*/ 1701 h 3062"/>
              <a:gd name="T62" fmla="*/ 290 w 3067"/>
              <a:gd name="T63" fmla="*/ 1956 h 3062"/>
              <a:gd name="T64" fmla="*/ 179 w 3067"/>
              <a:gd name="T65" fmla="*/ 2262 h 3062"/>
              <a:gd name="T66" fmla="*/ 547 w 3067"/>
              <a:gd name="T67" fmla="*/ 2390 h 3062"/>
              <a:gd name="T68" fmla="*/ 576 w 3067"/>
              <a:gd name="T69" fmla="*/ 2734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67" h="3062">
                <a:moveTo>
                  <a:pt x="557" y="875"/>
                </a:moveTo>
                <a:cubicBezTo>
                  <a:pt x="919" y="336"/>
                  <a:pt x="1650" y="192"/>
                  <a:pt x="2189" y="554"/>
                </a:cubicBezTo>
                <a:cubicBezTo>
                  <a:pt x="2728" y="916"/>
                  <a:pt x="2872" y="1647"/>
                  <a:pt x="2510" y="2186"/>
                </a:cubicBezTo>
                <a:cubicBezTo>
                  <a:pt x="2148" y="2726"/>
                  <a:pt x="1418" y="2869"/>
                  <a:pt x="878" y="2507"/>
                </a:cubicBezTo>
                <a:cubicBezTo>
                  <a:pt x="339" y="2145"/>
                  <a:pt x="195" y="1415"/>
                  <a:pt x="557" y="875"/>
                </a:cubicBezTo>
                <a:close/>
                <a:moveTo>
                  <a:pt x="576" y="2734"/>
                </a:moveTo>
                <a:lnTo>
                  <a:pt x="779" y="2870"/>
                </a:lnTo>
                <a:lnTo>
                  <a:pt x="968" y="2704"/>
                </a:lnTo>
                <a:cubicBezTo>
                  <a:pt x="1014" y="2726"/>
                  <a:pt x="1062" y="2745"/>
                  <a:pt x="1110" y="2761"/>
                </a:cubicBezTo>
                <a:lnTo>
                  <a:pt x="1122" y="3013"/>
                </a:lnTo>
                <a:lnTo>
                  <a:pt x="1363" y="3060"/>
                </a:lnTo>
                <a:lnTo>
                  <a:pt x="1474" y="2829"/>
                </a:lnTo>
                <a:cubicBezTo>
                  <a:pt x="1517" y="2831"/>
                  <a:pt x="1560" y="2830"/>
                  <a:pt x="1603" y="2828"/>
                </a:cubicBezTo>
                <a:lnTo>
                  <a:pt x="1712" y="3062"/>
                </a:lnTo>
                <a:lnTo>
                  <a:pt x="1952" y="3015"/>
                </a:lnTo>
                <a:lnTo>
                  <a:pt x="1968" y="2754"/>
                </a:lnTo>
                <a:cubicBezTo>
                  <a:pt x="2017" y="2737"/>
                  <a:pt x="2066" y="2716"/>
                  <a:pt x="2113" y="2692"/>
                </a:cubicBezTo>
                <a:lnTo>
                  <a:pt x="2309" y="2867"/>
                </a:lnTo>
                <a:lnTo>
                  <a:pt x="2510" y="2728"/>
                </a:lnTo>
                <a:lnTo>
                  <a:pt x="2420" y="2480"/>
                </a:lnTo>
                <a:cubicBezTo>
                  <a:pt x="2446" y="2455"/>
                  <a:pt x="2472" y="2429"/>
                  <a:pt x="2497" y="2401"/>
                </a:cubicBezTo>
                <a:lnTo>
                  <a:pt x="2744" y="2493"/>
                </a:lnTo>
                <a:lnTo>
                  <a:pt x="2880" y="2290"/>
                </a:lnTo>
                <a:lnTo>
                  <a:pt x="2704" y="2092"/>
                </a:lnTo>
                <a:cubicBezTo>
                  <a:pt x="2723" y="2053"/>
                  <a:pt x="2740" y="2013"/>
                  <a:pt x="2754" y="1973"/>
                </a:cubicBezTo>
                <a:lnTo>
                  <a:pt x="3017" y="1964"/>
                </a:lnTo>
                <a:lnTo>
                  <a:pt x="3066" y="1725"/>
                </a:lnTo>
                <a:lnTo>
                  <a:pt x="2830" y="1608"/>
                </a:lnTo>
                <a:cubicBezTo>
                  <a:pt x="2832" y="1562"/>
                  <a:pt x="2833" y="1515"/>
                  <a:pt x="2831" y="1469"/>
                </a:cubicBezTo>
                <a:lnTo>
                  <a:pt x="3067" y="1361"/>
                </a:lnTo>
                <a:lnTo>
                  <a:pt x="3019" y="1121"/>
                </a:lnTo>
                <a:lnTo>
                  <a:pt x="2760" y="1104"/>
                </a:lnTo>
                <a:cubicBezTo>
                  <a:pt x="2747" y="1064"/>
                  <a:pt x="2731" y="1024"/>
                  <a:pt x="2713" y="986"/>
                </a:cubicBezTo>
                <a:lnTo>
                  <a:pt x="2889" y="800"/>
                </a:lnTo>
                <a:lnTo>
                  <a:pt x="2754" y="595"/>
                </a:lnTo>
                <a:lnTo>
                  <a:pt x="2513" y="674"/>
                </a:lnTo>
                <a:cubicBezTo>
                  <a:pt x="2480" y="635"/>
                  <a:pt x="2444" y="598"/>
                  <a:pt x="2406" y="563"/>
                </a:cubicBezTo>
                <a:lnTo>
                  <a:pt x="2492" y="328"/>
                </a:lnTo>
                <a:lnTo>
                  <a:pt x="2288" y="191"/>
                </a:lnTo>
                <a:lnTo>
                  <a:pt x="2102" y="355"/>
                </a:lnTo>
                <a:cubicBezTo>
                  <a:pt x="2055" y="331"/>
                  <a:pt x="2006" y="310"/>
                  <a:pt x="1957" y="293"/>
                </a:cubicBezTo>
                <a:lnTo>
                  <a:pt x="1945" y="48"/>
                </a:lnTo>
                <a:lnTo>
                  <a:pt x="1705" y="1"/>
                </a:lnTo>
                <a:lnTo>
                  <a:pt x="1600" y="220"/>
                </a:lnTo>
                <a:cubicBezTo>
                  <a:pt x="1552" y="217"/>
                  <a:pt x="1504" y="216"/>
                  <a:pt x="1457" y="218"/>
                </a:cubicBezTo>
                <a:lnTo>
                  <a:pt x="1355" y="0"/>
                </a:lnTo>
                <a:lnTo>
                  <a:pt x="1115" y="46"/>
                </a:lnTo>
                <a:lnTo>
                  <a:pt x="1101" y="285"/>
                </a:lnTo>
                <a:cubicBezTo>
                  <a:pt x="1044" y="304"/>
                  <a:pt x="989" y="326"/>
                  <a:pt x="935" y="353"/>
                </a:cubicBezTo>
                <a:lnTo>
                  <a:pt x="758" y="195"/>
                </a:lnTo>
                <a:lnTo>
                  <a:pt x="557" y="333"/>
                </a:lnTo>
                <a:lnTo>
                  <a:pt x="638" y="556"/>
                </a:lnTo>
                <a:cubicBezTo>
                  <a:pt x="606" y="585"/>
                  <a:pt x="574" y="617"/>
                  <a:pt x="545" y="650"/>
                </a:cubicBezTo>
                <a:lnTo>
                  <a:pt x="323" y="568"/>
                </a:lnTo>
                <a:lnTo>
                  <a:pt x="187" y="771"/>
                </a:lnTo>
                <a:lnTo>
                  <a:pt x="344" y="948"/>
                </a:lnTo>
                <a:cubicBezTo>
                  <a:pt x="322" y="995"/>
                  <a:pt x="302" y="1042"/>
                  <a:pt x="285" y="1090"/>
                </a:cubicBezTo>
                <a:lnTo>
                  <a:pt x="50" y="1097"/>
                </a:lnTo>
                <a:lnTo>
                  <a:pt x="2" y="1337"/>
                </a:lnTo>
                <a:lnTo>
                  <a:pt x="216" y="1443"/>
                </a:lnTo>
                <a:cubicBezTo>
                  <a:pt x="213" y="1496"/>
                  <a:pt x="213" y="1549"/>
                  <a:pt x="216" y="1602"/>
                </a:cubicBezTo>
                <a:lnTo>
                  <a:pt x="0" y="1701"/>
                </a:lnTo>
                <a:lnTo>
                  <a:pt x="48" y="1941"/>
                </a:lnTo>
                <a:lnTo>
                  <a:pt x="290" y="1956"/>
                </a:lnTo>
                <a:cubicBezTo>
                  <a:pt x="305" y="2000"/>
                  <a:pt x="324" y="2044"/>
                  <a:pt x="344" y="2086"/>
                </a:cubicBezTo>
                <a:lnTo>
                  <a:pt x="179" y="2262"/>
                </a:lnTo>
                <a:lnTo>
                  <a:pt x="313" y="2467"/>
                </a:lnTo>
                <a:lnTo>
                  <a:pt x="547" y="2390"/>
                </a:lnTo>
                <a:cubicBezTo>
                  <a:pt x="582" y="2429"/>
                  <a:pt x="620" y="2466"/>
                  <a:pt x="661" y="2502"/>
                </a:cubicBezTo>
                <a:lnTo>
                  <a:pt x="576" y="2734"/>
                </a:lnTo>
                <a:close/>
              </a:path>
            </a:pathLst>
          </a:custGeom>
          <a:solidFill>
            <a:schemeClr val="tx2"/>
          </a:solidFill>
          <a:ln>
            <a:solidFill>
              <a:schemeClr val="tx2">
                <a:lumMod val="75000"/>
              </a:schemeClr>
            </a:solid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29" name="Freeform 7"/>
          <p:cNvSpPr>
            <a:spLocks noEditPoints="1"/>
          </p:cNvSpPr>
          <p:nvPr/>
        </p:nvSpPr>
        <p:spPr bwMode="auto">
          <a:xfrm>
            <a:off x="5443186" y="5481845"/>
            <a:ext cx="994816" cy="1079055"/>
          </a:xfrm>
          <a:custGeom>
            <a:avLst/>
            <a:gdLst>
              <a:gd name="T0" fmla="*/ 0 w 1094"/>
              <a:gd name="T1" fmla="*/ 0 h 1182"/>
              <a:gd name="T2" fmla="*/ 1094 w 1094"/>
              <a:gd name="T3" fmla="*/ 0 h 1182"/>
              <a:gd name="T4" fmla="*/ 1094 w 1094"/>
              <a:gd name="T5" fmla="*/ 511 h 1182"/>
              <a:gd name="T6" fmla="*/ 0 w 1094"/>
              <a:gd name="T7" fmla="*/ 511 h 1182"/>
              <a:gd name="T8" fmla="*/ 0 w 1094"/>
              <a:gd name="T9" fmla="*/ 0 h 1182"/>
              <a:gd name="T10" fmla="*/ 113 w 1094"/>
              <a:gd name="T11" fmla="*/ 567 h 1182"/>
              <a:gd name="T12" fmla="*/ 981 w 1094"/>
              <a:gd name="T13" fmla="*/ 567 h 1182"/>
              <a:gd name="T14" fmla="*/ 981 w 1094"/>
              <a:gd name="T15" fmla="*/ 774 h 1182"/>
              <a:gd name="T16" fmla="*/ 113 w 1094"/>
              <a:gd name="T17" fmla="*/ 774 h 1182"/>
              <a:gd name="T18" fmla="*/ 113 w 1094"/>
              <a:gd name="T19" fmla="*/ 567 h 1182"/>
              <a:gd name="T20" fmla="*/ 132 w 1094"/>
              <a:gd name="T21" fmla="*/ 822 h 1182"/>
              <a:gd name="T22" fmla="*/ 961 w 1094"/>
              <a:gd name="T23" fmla="*/ 822 h 1182"/>
              <a:gd name="T24" fmla="*/ 961 w 1094"/>
              <a:gd name="T25" fmla="*/ 979 h 1182"/>
              <a:gd name="T26" fmla="*/ 132 w 1094"/>
              <a:gd name="T27" fmla="*/ 979 h 1182"/>
              <a:gd name="T28" fmla="*/ 132 w 1094"/>
              <a:gd name="T29" fmla="*/ 822 h 1182"/>
              <a:gd name="T30" fmla="*/ 368 w 1094"/>
              <a:gd name="T31" fmla="*/ 1025 h 1182"/>
              <a:gd name="T32" fmla="*/ 725 w 1094"/>
              <a:gd name="T33" fmla="*/ 1025 h 1182"/>
              <a:gd name="T34" fmla="*/ 725 w 1094"/>
              <a:gd name="T35" fmla="*/ 1182 h 1182"/>
              <a:gd name="T36" fmla="*/ 368 w 1094"/>
              <a:gd name="T37" fmla="*/ 1182 h 1182"/>
              <a:gd name="T38" fmla="*/ 368 w 1094"/>
              <a:gd name="T39" fmla="*/ 1025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4" h="1182">
                <a:moveTo>
                  <a:pt x="0" y="0"/>
                </a:moveTo>
                <a:lnTo>
                  <a:pt x="1094" y="0"/>
                </a:lnTo>
                <a:lnTo>
                  <a:pt x="1094" y="511"/>
                </a:lnTo>
                <a:lnTo>
                  <a:pt x="0" y="511"/>
                </a:lnTo>
                <a:lnTo>
                  <a:pt x="0" y="0"/>
                </a:lnTo>
                <a:close/>
                <a:moveTo>
                  <a:pt x="113" y="567"/>
                </a:moveTo>
                <a:lnTo>
                  <a:pt x="981" y="567"/>
                </a:lnTo>
                <a:lnTo>
                  <a:pt x="981" y="774"/>
                </a:lnTo>
                <a:lnTo>
                  <a:pt x="113" y="774"/>
                </a:lnTo>
                <a:lnTo>
                  <a:pt x="113" y="567"/>
                </a:lnTo>
                <a:close/>
                <a:moveTo>
                  <a:pt x="132" y="822"/>
                </a:moveTo>
                <a:lnTo>
                  <a:pt x="961" y="822"/>
                </a:lnTo>
                <a:lnTo>
                  <a:pt x="961" y="979"/>
                </a:lnTo>
                <a:lnTo>
                  <a:pt x="132" y="979"/>
                </a:lnTo>
                <a:lnTo>
                  <a:pt x="132" y="822"/>
                </a:lnTo>
                <a:close/>
                <a:moveTo>
                  <a:pt x="368" y="1025"/>
                </a:moveTo>
                <a:lnTo>
                  <a:pt x="725" y="1025"/>
                </a:lnTo>
                <a:lnTo>
                  <a:pt x="725" y="1182"/>
                </a:lnTo>
                <a:lnTo>
                  <a:pt x="368" y="1182"/>
                </a:lnTo>
                <a:lnTo>
                  <a:pt x="368" y="1025"/>
                </a:lnTo>
                <a:close/>
              </a:path>
            </a:pathLst>
          </a:custGeom>
          <a:solidFill>
            <a:schemeClr val="bg1"/>
          </a:solidFill>
          <a:ln>
            <a:no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grpSp>
        <p:nvGrpSpPr>
          <p:cNvPr id="30" name="组合 29"/>
          <p:cNvGrpSpPr/>
          <p:nvPr/>
        </p:nvGrpSpPr>
        <p:grpSpPr>
          <a:xfrm>
            <a:off x="3232928" y="3845211"/>
            <a:ext cx="1263577" cy="1263577"/>
            <a:chOff x="3602100" y="4141250"/>
            <a:chExt cx="1264071" cy="1264071"/>
          </a:xfrm>
        </p:grpSpPr>
        <p:sp>
          <p:nvSpPr>
            <p:cNvPr id="31" name="Freeform 8"/>
            <p:cNvSpPr>
              <a:spLocks noEditPoints="1"/>
            </p:cNvSpPr>
            <p:nvPr/>
          </p:nvSpPr>
          <p:spPr bwMode="auto">
            <a:xfrm>
              <a:off x="3602100" y="4141250"/>
              <a:ext cx="1264071" cy="1264071"/>
            </a:xfrm>
            <a:custGeom>
              <a:avLst/>
              <a:gdLst>
                <a:gd name="T0" fmla="*/ 813 w 1386"/>
                <a:gd name="T1" fmla="*/ 164 h 1385"/>
                <a:gd name="T2" fmla="*/ 561 w 1386"/>
                <a:gd name="T3" fmla="*/ 1218 h 1385"/>
                <a:gd name="T4" fmla="*/ 477 w 1386"/>
                <a:gd name="T5" fmla="*/ 1353 h 1385"/>
                <a:gd name="T6" fmla="*/ 638 w 1386"/>
                <a:gd name="T7" fmla="*/ 1279 h 1385"/>
                <a:gd name="T8" fmla="*/ 751 w 1386"/>
                <a:gd name="T9" fmla="*/ 1385 h 1385"/>
                <a:gd name="T10" fmla="*/ 871 w 1386"/>
                <a:gd name="T11" fmla="*/ 1251 h 1385"/>
                <a:gd name="T12" fmla="*/ 1007 w 1386"/>
                <a:gd name="T13" fmla="*/ 1312 h 1385"/>
                <a:gd name="T14" fmla="*/ 1067 w 1386"/>
                <a:gd name="T15" fmla="*/ 1142 h 1385"/>
                <a:gd name="T16" fmla="*/ 1229 w 1386"/>
                <a:gd name="T17" fmla="*/ 1135 h 1385"/>
                <a:gd name="T18" fmla="*/ 1215 w 1386"/>
                <a:gd name="T19" fmla="*/ 954 h 1385"/>
                <a:gd name="T20" fmla="*/ 1354 w 1386"/>
                <a:gd name="T21" fmla="*/ 908 h 1385"/>
                <a:gd name="T22" fmla="*/ 1274 w 1386"/>
                <a:gd name="T23" fmla="*/ 745 h 1385"/>
                <a:gd name="T24" fmla="*/ 1386 w 1386"/>
                <a:gd name="T25" fmla="*/ 641 h 1385"/>
                <a:gd name="T26" fmla="*/ 1251 w 1386"/>
                <a:gd name="T27" fmla="*/ 520 h 1385"/>
                <a:gd name="T28" fmla="*/ 1313 w 1386"/>
                <a:gd name="T29" fmla="*/ 378 h 1385"/>
                <a:gd name="T30" fmla="*/ 1143 w 1386"/>
                <a:gd name="T31" fmla="*/ 318 h 1385"/>
                <a:gd name="T32" fmla="*/ 1150 w 1386"/>
                <a:gd name="T33" fmla="*/ 168 h 1385"/>
                <a:gd name="T34" fmla="*/ 972 w 1386"/>
                <a:gd name="T35" fmla="*/ 175 h 1385"/>
                <a:gd name="T36" fmla="*/ 909 w 1386"/>
                <a:gd name="T37" fmla="*/ 32 h 1385"/>
                <a:gd name="T38" fmla="*/ 748 w 1386"/>
                <a:gd name="T39" fmla="*/ 105 h 1385"/>
                <a:gd name="T40" fmla="*/ 634 w 1386"/>
                <a:gd name="T41" fmla="*/ 0 h 1385"/>
                <a:gd name="T42" fmla="*/ 516 w 1386"/>
                <a:gd name="T43" fmla="*/ 127 h 1385"/>
                <a:gd name="T44" fmla="*/ 378 w 1386"/>
                <a:gd name="T45" fmla="*/ 72 h 1385"/>
                <a:gd name="T46" fmla="*/ 315 w 1386"/>
                <a:gd name="T47" fmla="*/ 233 h 1385"/>
                <a:gd name="T48" fmla="*/ 157 w 1386"/>
                <a:gd name="T49" fmla="*/ 250 h 1385"/>
                <a:gd name="T50" fmla="*/ 163 w 1386"/>
                <a:gd name="T51" fmla="*/ 421 h 1385"/>
                <a:gd name="T52" fmla="*/ 32 w 1386"/>
                <a:gd name="T53" fmla="*/ 476 h 1385"/>
                <a:gd name="T54" fmla="*/ 100 w 1386"/>
                <a:gd name="T55" fmla="*/ 634 h 1385"/>
                <a:gd name="T56" fmla="*/ 0 w 1386"/>
                <a:gd name="T57" fmla="*/ 744 h 1385"/>
                <a:gd name="T58" fmla="*/ 123 w 1386"/>
                <a:gd name="T59" fmla="*/ 864 h 1385"/>
                <a:gd name="T60" fmla="*/ 73 w 1386"/>
                <a:gd name="T61" fmla="*/ 1007 h 1385"/>
                <a:gd name="T62" fmla="*/ 235 w 1386"/>
                <a:gd name="T63" fmla="*/ 1069 h 1385"/>
                <a:gd name="T64" fmla="*/ 236 w 1386"/>
                <a:gd name="T65" fmla="*/ 1216 h 1385"/>
                <a:gd name="T66" fmla="*/ 411 w 1386"/>
                <a:gd name="T67" fmla="*/ 1212 h 1385"/>
                <a:gd name="T68" fmla="*/ 477 w 1386"/>
                <a:gd name="T69" fmla="*/ 1353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29" y="274"/>
                    <a:pt x="522" y="94"/>
                    <a:pt x="813" y="164"/>
                  </a:cubicBezTo>
                  <a:cubicBezTo>
                    <a:pt x="1104" y="233"/>
                    <a:pt x="1284" y="526"/>
                    <a:pt x="1214" y="817"/>
                  </a:cubicBezTo>
                  <a:cubicBezTo>
                    <a:pt x="1145" y="1108"/>
                    <a:pt x="852" y="1288"/>
                    <a:pt x="561" y="1218"/>
                  </a:cubicBezTo>
                  <a:cubicBezTo>
                    <a:pt x="270" y="1149"/>
                    <a:pt x="90" y="856"/>
                    <a:pt x="160" y="565"/>
                  </a:cubicBezTo>
                  <a:close/>
                  <a:moveTo>
                    <a:pt x="477" y="1353"/>
                  </a:moveTo>
                  <a:lnTo>
                    <a:pt x="584" y="1379"/>
                  </a:lnTo>
                  <a:lnTo>
                    <a:pt x="638" y="1279"/>
                  </a:lnTo>
                  <a:cubicBezTo>
                    <a:pt x="661" y="1281"/>
                    <a:pt x="684" y="1281"/>
                    <a:pt x="706" y="1280"/>
                  </a:cubicBezTo>
                  <a:lnTo>
                    <a:pt x="751" y="1385"/>
                  </a:lnTo>
                  <a:lnTo>
                    <a:pt x="860" y="1367"/>
                  </a:lnTo>
                  <a:lnTo>
                    <a:pt x="871" y="1251"/>
                  </a:lnTo>
                  <a:cubicBezTo>
                    <a:pt x="889" y="1245"/>
                    <a:pt x="907" y="1238"/>
                    <a:pt x="925" y="1230"/>
                  </a:cubicBezTo>
                  <a:lnTo>
                    <a:pt x="1007" y="1312"/>
                  </a:lnTo>
                  <a:lnTo>
                    <a:pt x="1101" y="1255"/>
                  </a:lnTo>
                  <a:lnTo>
                    <a:pt x="1067" y="1142"/>
                  </a:lnTo>
                  <a:cubicBezTo>
                    <a:pt x="1085" y="1126"/>
                    <a:pt x="1103" y="1110"/>
                    <a:pt x="1119" y="1092"/>
                  </a:cubicBezTo>
                  <a:lnTo>
                    <a:pt x="1229" y="1135"/>
                  </a:lnTo>
                  <a:lnTo>
                    <a:pt x="1292" y="1045"/>
                  </a:lnTo>
                  <a:lnTo>
                    <a:pt x="1215" y="954"/>
                  </a:lnTo>
                  <a:cubicBezTo>
                    <a:pt x="1222" y="939"/>
                    <a:pt x="1229" y="924"/>
                    <a:pt x="1235" y="909"/>
                  </a:cubicBezTo>
                  <a:lnTo>
                    <a:pt x="1354" y="908"/>
                  </a:lnTo>
                  <a:lnTo>
                    <a:pt x="1379" y="801"/>
                  </a:lnTo>
                  <a:lnTo>
                    <a:pt x="1274" y="745"/>
                  </a:lnTo>
                  <a:cubicBezTo>
                    <a:pt x="1276" y="725"/>
                    <a:pt x="1277" y="706"/>
                    <a:pt x="1277" y="686"/>
                  </a:cubicBezTo>
                  <a:lnTo>
                    <a:pt x="1386" y="641"/>
                  </a:lnTo>
                  <a:lnTo>
                    <a:pt x="1369" y="532"/>
                  </a:lnTo>
                  <a:lnTo>
                    <a:pt x="1251" y="520"/>
                  </a:lnTo>
                  <a:cubicBezTo>
                    <a:pt x="1245" y="500"/>
                    <a:pt x="1238" y="480"/>
                    <a:pt x="1230" y="461"/>
                  </a:cubicBezTo>
                  <a:lnTo>
                    <a:pt x="1313" y="378"/>
                  </a:lnTo>
                  <a:lnTo>
                    <a:pt x="1255" y="284"/>
                  </a:lnTo>
                  <a:lnTo>
                    <a:pt x="1143" y="318"/>
                  </a:lnTo>
                  <a:cubicBezTo>
                    <a:pt x="1131" y="303"/>
                    <a:pt x="1118" y="289"/>
                    <a:pt x="1105" y="275"/>
                  </a:cubicBezTo>
                  <a:lnTo>
                    <a:pt x="1150" y="168"/>
                  </a:lnTo>
                  <a:lnTo>
                    <a:pt x="1061" y="103"/>
                  </a:lnTo>
                  <a:lnTo>
                    <a:pt x="972" y="175"/>
                  </a:lnTo>
                  <a:cubicBezTo>
                    <a:pt x="952" y="164"/>
                    <a:pt x="931" y="154"/>
                    <a:pt x="909" y="145"/>
                  </a:cubicBezTo>
                  <a:lnTo>
                    <a:pt x="909" y="32"/>
                  </a:lnTo>
                  <a:lnTo>
                    <a:pt x="801" y="6"/>
                  </a:lnTo>
                  <a:lnTo>
                    <a:pt x="748" y="105"/>
                  </a:lnTo>
                  <a:cubicBezTo>
                    <a:pt x="725" y="102"/>
                    <a:pt x="701" y="101"/>
                    <a:pt x="678" y="101"/>
                  </a:cubicBezTo>
                  <a:lnTo>
                    <a:pt x="634" y="0"/>
                  </a:lnTo>
                  <a:lnTo>
                    <a:pt x="526" y="18"/>
                  </a:lnTo>
                  <a:lnTo>
                    <a:pt x="516" y="127"/>
                  </a:lnTo>
                  <a:cubicBezTo>
                    <a:pt x="495" y="133"/>
                    <a:pt x="475" y="140"/>
                    <a:pt x="455" y="149"/>
                  </a:cubicBezTo>
                  <a:lnTo>
                    <a:pt x="378" y="72"/>
                  </a:lnTo>
                  <a:lnTo>
                    <a:pt x="284" y="130"/>
                  </a:lnTo>
                  <a:lnTo>
                    <a:pt x="315" y="233"/>
                  </a:lnTo>
                  <a:cubicBezTo>
                    <a:pt x="295" y="250"/>
                    <a:pt x="275" y="269"/>
                    <a:pt x="256" y="288"/>
                  </a:cubicBezTo>
                  <a:lnTo>
                    <a:pt x="157" y="250"/>
                  </a:lnTo>
                  <a:lnTo>
                    <a:pt x="94" y="340"/>
                  </a:lnTo>
                  <a:lnTo>
                    <a:pt x="163" y="421"/>
                  </a:lnTo>
                  <a:cubicBezTo>
                    <a:pt x="154" y="439"/>
                    <a:pt x="145" y="457"/>
                    <a:pt x="138" y="476"/>
                  </a:cubicBezTo>
                  <a:lnTo>
                    <a:pt x="32" y="476"/>
                  </a:lnTo>
                  <a:lnTo>
                    <a:pt x="6" y="584"/>
                  </a:lnTo>
                  <a:lnTo>
                    <a:pt x="100" y="634"/>
                  </a:lnTo>
                  <a:cubicBezTo>
                    <a:pt x="98" y="657"/>
                    <a:pt x="97" y="680"/>
                    <a:pt x="97" y="703"/>
                  </a:cubicBezTo>
                  <a:lnTo>
                    <a:pt x="0" y="744"/>
                  </a:lnTo>
                  <a:lnTo>
                    <a:pt x="17" y="853"/>
                  </a:lnTo>
                  <a:lnTo>
                    <a:pt x="123" y="864"/>
                  </a:lnTo>
                  <a:cubicBezTo>
                    <a:pt x="130" y="887"/>
                    <a:pt x="139" y="909"/>
                    <a:pt x="148" y="931"/>
                  </a:cubicBezTo>
                  <a:lnTo>
                    <a:pt x="73" y="1007"/>
                  </a:lnTo>
                  <a:lnTo>
                    <a:pt x="131" y="1101"/>
                  </a:lnTo>
                  <a:lnTo>
                    <a:pt x="235" y="1069"/>
                  </a:lnTo>
                  <a:cubicBezTo>
                    <a:pt x="248" y="1086"/>
                    <a:pt x="263" y="1101"/>
                    <a:pt x="278" y="1116"/>
                  </a:cubicBezTo>
                  <a:lnTo>
                    <a:pt x="236" y="1216"/>
                  </a:lnTo>
                  <a:lnTo>
                    <a:pt x="325" y="1282"/>
                  </a:lnTo>
                  <a:lnTo>
                    <a:pt x="411" y="1212"/>
                  </a:lnTo>
                  <a:cubicBezTo>
                    <a:pt x="432" y="1223"/>
                    <a:pt x="454" y="1233"/>
                    <a:pt x="477" y="1242"/>
                  </a:cubicBezTo>
                  <a:lnTo>
                    <a:pt x="477" y="1353"/>
                  </a:lnTo>
                  <a:close/>
                </a:path>
              </a:pathLst>
            </a:custGeom>
            <a:solidFill>
              <a:schemeClr val="tx2"/>
            </a:solidFill>
            <a:ln>
              <a:solidFill>
                <a:schemeClr val="tx2">
                  <a:lumMod val="75000"/>
                </a:schemeClr>
              </a:solid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32" name="Freeform 9"/>
            <p:cNvSpPr>
              <a:spLocks/>
            </p:cNvSpPr>
            <p:nvPr/>
          </p:nvSpPr>
          <p:spPr bwMode="auto">
            <a:xfrm>
              <a:off x="3714461" y="4257626"/>
              <a:ext cx="1027308" cy="1027308"/>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6"/>
                    <a:pt x="445" y="1062"/>
                  </a:cubicBezTo>
                  <a:cubicBezTo>
                    <a:pt x="720" y="1128"/>
                    <a:pt x="996" y="958"/>
                    <a:pt x="1062" y="683"/>
                  </a:cubicBezTo>
                  <a:close/>
                </a:path>
              </a:pathLst>
            </a:custGeom>
            <a:solidFill>
              <a:srgbClr val="F7A115"/>
            </a:solidFill>
            <a:ln>
              <a:no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grpSp>
      <p:grpSp>
        <p:nvGrpSpPr>
          <p:cNvPr id="33" name="组合 32"/>
          <p:cNvGrpSpPr/>
          <p:nvPr/>
        </p:nvGrpSpPr>
        <p:grpSpPr>
          <a:xfrm>
            <a:off x="4267859" y="1936561"/>
            <a:ext cx="1263577" cy="1263577"/>
            <a:chOff x="4637435" y="2231854"/>
            <a:chExt cx="1264071" cy="1264071"/>
          </a:xfrm>
        </p:grpSpPr>
        <p:sp>
          <p:nvSpPr>
            <p:cNvPr id="34" name="Freeform 10"/>
            <p:cNvSpPr>
              <a:spLocks noEditPoints="1"/>
            </p:cNvSpPr>
            <p:nvPr/>
          </p:nvSpPr>
          <p:spPr bwMode="auto">
            <a:xfrm>
              <a:off x="4637435" y="2231854"/>
              <a:ext cx="1264071" cy="1264071"/>
            </a:xfrm>
            <a:custGeom>
              <a:avLst/>
              <a:gdLst>
                <a:gd name="T0" fmla="*/ 813 w 1386"/>
                <a:gd name="T1" fmla="*/ 164 h 1386"/>
                <a:gd name="T2" fmla="*/ 561 w 1386"/>
                <a:gd name="T3" fmla="*/ 1219 h 1386"/>
                <a:gd name="T4" fmla="*/ 477 w 1386"/>
                <a:gd name="T5" fmla="*/ 1354 h 1386"/>
                <a:gd name="T6" fmla="*/ 638 w 1386"/>
                <a:gd name="T7" fmla="*/ 1279 h 1386"/>
                <a:gd name="T8" fmla="*/ 751 w 1386"/>
                <a:gd name="T9" fmla="*/ 1386 h 1386"/>
                <a:gd name="T10" fmla="*/ 871 w 1386"/>
                <a:gd name="T11" fmla="*/ 1252 h 1386"/>
                <a:gd name="T12" fmla="*/ 1008 w 1386"/>
                <a:gd name="T13" fmla="*/ 1313 h 1386"/>
                <a:gd name="T14" fmla="*/ 1067 w 1386"/>
                <a:gd name="T15" fmla="*/ 1142 h 1386"/>
                <a:gd name="T16" fmla="*/ 1229 w 1386"/>
                <a:gd name="T17" fmla="*/ 1136 h 1386"/>
                <a:gd name="T18" fmla="*/ 1215 w 1386"/>
                <a:gd name="T19" fmla="*/ 955 h 1386"/>
                <a:gd name="T20" fmla="*/ 1354 w 1386"/>
                <a:gd name="T21" fmla="*/ 909 h 1386"/>
                <a:gd name="T22" fmla="*/ 1274 w 1386"/>
                <a:gd name="T23" fmla="*/ 745 h 1386"/>
                <a:gd name="T24" fmla="*/ 1386 w 1386"/>
                <a:gd name="T25" fmla="*/ 642 h 1386"/>
                <a:gd name="T26" fmla="*/ 1251 w 1386"/>
                <a:gd name="T27" fmla="*/ 521 h 1386"/>
                <a:gd name="T28" fmla="*/ 1313 w 1386"/>
                <a:gd name="T29" fmla="*/ 378 h 1386"/>
                <a:gd name="T30" fmla="*/ 1143 w 1386"/>
                <a:gd name="T31" fmla="*/ 318 h 1386"/>
                <a:gd name="T32" fmla="*/ 1150 w 1386"/>
                <a:gd name="T33" fmla="*/ 169 h 1386"/>
                <a:gd name="T34" fmla="*/ 972 w 1386"/>
                <a:gd name="T35" fmla="*/ 176 h 1386"/>
                <a:gd name="T36" fmla="*/ 909 w 1386"/>
                <a:gd name="T37" fmla="*/ 32 h 1386"/>
                <a:gd name="T38" fmla="*/ 749 w 1386"/>
                <a:gd name="T39" fmla="*/ 105 h 1386"/>
                <a:gd name="T40" fmla="*/ 635 w 1386"/>
                <a:gd name="T41" fmla="*/ 0 h 1386"/>
                <a:gd name="T42" fmla="*/ 516 w 1386"/>
                <a:gd name="T43" fmla="*/ 128 h 1386"/>
                <a:gd name="T44" fmla="*/ 378 w 1386"/>
                <a:gd name="T45" fmla="*/ 73 h 1386"/>
                <a:gd name="T46" fmla="*/ 316 w 1386"/>
                <a:gd name="T47" fmla="*/ 234 h 1386"/>
                <a:gd name="T48" fmla="*/ 157 w 1386"/>
                <a:gd name="T49" fmla="*/ 250 h 1386"/>
                <a:gd name="T50" fmla="*/ 163 w 1386"/>
                <a:gd name="T51" fmla="*/ 422 h 1386"/>
                <a:gd name="T52" fmla="*/ 32 w 1386"/>
                <a:gd name="T53" fmla="*/ 477 h 1386"/>
                <a:gd name="T54" fmla="*/ 100 w 1386"/>
                <a:gd name="T55" fmla="*/ 635 h 1386"/>
                <a:gd name="T56" fmla="*/ 0 w 1386"/>
                <a:gd name="T57" fmla="*/ 744 h 1386"/>
                <a:gd name="T58" fmla="*/ 123 w 1386"/>
                <a:gd name="T59" fmla="*/ 864 h 1386"/>
                <a:gd name="T60" fmla="*/ 73 w 1386"/>
                <a:gd name="T61" fmla="*/ 1008 h 1386"/>
                <a:gd name="T62" fmla="*/ 235 w 1386"/>
                <a:gd name="T63" fmla="*/ 1070 h 1386"/>
                <a:gd name="T64" fmla="*/ 236 w 1386"/>
                <a:gd name="T65" fmla="*/ 1217 h 1386"/>
                <a:gd name="T66" fmla="*/ 411 w 1386"/>
                <a:gd name="T67" fmla="*/ 1213 h 1386"/>
                <a:gd name="T68" fmla="*/ 477 w 1386"/>
                <a:gd name="T69" fmla="*/ 1354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6">
                  <a:moveTo>
                    <a:pt x="160" y="566"/>
                  </a:moveTo>
                  <a:cubicBezTo>
                    <a:pt x="229" y="274"/>
                    <a:pt x="522" y="95"/>
                    <a:pt x="813" y="164"/>
                  </a:cubicBezTo>
                  <a:cubicBezTo>
                    <a:pt x="1105" y="234"/>
                    <a:pt x="1284" y="527"/>
                    <a:pt x="1215" y="818"/>
                  </a:cubicBezTo>
                  <a:cubicBezTo>
                    <a:pt x="1145" y="1109"/>
                    <a:pt x="852" y="1289"/>
                    <a:pt x="561" y="1219"/>
                  </a:cubicBezTo>
                  <a:cubicBezTo>
                    <a:pt x="270" y="1150"/>
                    <a:pt x="90" y="857"/>
                    <a:pt x="160" y="566"/>
                  </a:cubicBezTo>
                  <a:close/>
                  <a:moveTo>
                    <a:pt x="477" y="1354"/>
                  </a:moveTo>
                  <a:lnTo>
                    <a:pt x="584" y="1380"/>
                  </a:lnTo>
                  <a:lnTo>
                    <a:pt x="638" y="1279"/>
                  </a:lnTo>
                  <a:cubicBezTo>
                    <a:pt x="661" y="1281"/>
                    <a:pt x="684" y="1282"/>
                    <a:pt x="707" y="1281"/>
                  </a:cubicBezTo>
                  <a:lnTo>
                    <a:pt x="751" y="1386"/>
                  </a:lnTo>
                  <a:lnTo>
                    <a:pt x="860" y="1368"/>
                  </a:lnTo>
                  <a:lnTo>
                    <a:pt x="871" y="1252"/>
                  </a:lnTo>
                  <a:cubicBezTo>
                    <a:pt x="889" y="1246"/>
                    <a:pt x="907" y="1239"/>
                    <a:pt x="925" y="1231"/>
                  </a:cubicBezTo>
                  <a:lnTo>
                    <a:pt x="1008" y="1313"/>
                  </a:lnTo>
                  <a:lnTo>
                    <a:pt x="1102" y="1255"/>
                  </a:lnTo>
                  <a:lnTo>
                    <a:pt x="1067" y="1142"/>
                  </a:lnTo>
                  <a:cubicBezTo>
                    <a:pt x="1086" y="1127"/>
                    <a:pt x="1103" y="1111"/>
                    <a:pt x="1119" y="1093"/>
                  </a:cubicBezTo>
                  <a:lnTo>
                    <a:pt x="1229" y="1136"/>
                  </a:lnTo>
                  <a:lnTo>
                    <a:pt x="1292" y="1045"/>
                  </a:lnTo>
                  <a:lnTo>
                    <a:pt x="1215" y="955"/>
                  </a:lnTo>
                  <a:cubicBezTo>
                    <a:pt x="1222" y="940"/>
                    <a:pt x="1229" y="925"/>
                    <a:pt x="1235" y="909"/>
                  </a:cubicBezTo>
                  <a:lnTo>
                    <a:pt x="1354" y="909"/>
                  </a:lnTo>
                  <a:lnTo>
                    <a:pt x="1379" y="802"/>
                  </a:lnTo>
                  <a:lnTo>
                    <a:pt x="1274" y="745"/>
                  </a:lnTo>
                  <a:cubicBezTo>
                    <a:pt x="1276" y="726"/>
                    <a:pt x="1277" y="706"/>
                    <a:pt x="1277" y="687"/>
                  </a:cubicBezTo>
                  <a:lnTo>
                    <a:pt x="1386" y="642"/>
                  </a:lnTo>
                  <a:lnTo>
                    <a:pt x="1369" y="533"/>
                  </a:lnTo>
                  <a:lnTo>
                    <a:pt x="1251" y="521"/>
                  </a:lnTo>
                  <a:cubicBezTo>
                    <a:pt x="1245" y="501"/>
                    <a:pt x="1238" y="481"/>
                    <a:pt x="1230" y="462"/>
                  </a:cubicBezTo>
                  <a:lnTo>
                    <a:pt x="1313" y="378"/>
                  </a:lnTo>
                  <a:lnTo>
                    <a:pt x="1255" y="285"/>
                  </a:lnTo>
                  <a:lnTo>
                    <a:pt x="1143" y="318"/>
                  </a:lnTo>
                  <a:cubicBezTo>
                    <a:pt x="1131" y="304"/>
                    <a:pt x="1119" y="289"/>
                    <a:pt x="1105" y="276"/>
                  </a:cubicBezTo>
                  <a:lnTo>
                    <a:pt x="1150" y="169"/>
                  </a:lnTo>
                  <a:lnTo>
                    <a:pt x="1061" y="104"/>
                  </a:lnTo>
                  <a:lnTo>
                    <a:pt x="972" y="176"/>
                  </a:lnTo>
                  <a:cubicBezTo>
                    <a:pt x="952" y="164"/>
                    <a:pt x="931" y="154"/>
                    <a:pt x="909" y="145"/>
                  </a:cubicBezTo>
                  <a:lnTo>
                    <a:pt x="909" y="32"/>
                  </a:lnTo>
                  <a:lnTo>
                    <a:pt x="802" y="7"/>
                  </a:lnTo>
                  <a:lnTo>
                    <a:pt x="749" y="105"/>
                  </a:lnTo>
                  <a:cubicBezTo>
                    <a:pt x="725" y="103"/>
                    <a:pt x="701" y="102"/>
                    <a:pt x="678" y="102"/>
                  </a:cubicBezTo>
                  <a:lnTo>
                    <a:pt x="635" y="0"/>
                  </a:lnTo>
                  <a:lnTo>
                    <a:pt x="526" y="18"/>
                  </a:lnTo>
                  <a:lnTo>
                    <a:pt x="516" y="128"/>
                  </a:lnTo>
                  <a:cubicBezTo>
                    <a:pt x="495" y="134"/>
                    <a:pt x="475" y="141"/>
                    <a:pt x="455" y="150"/>
                  </a:cubicBezTo>
                  <a:lnTo>
                    <a:pt x="378" y="73"/>
                  </a:lnTo>
                  <a:lnTo>
                    <a:pt x="284" y="131"/>
                  </a:lnTo>
                  <a:lnTo>
                    <a:pt x="316" y="234"/>
                  </a:lnTo>
                  <a:cubicBezTo>
                    <a:pt x="295" y="251"/>
                    <a:pt x="275" y="269"/>
                    <a:pt x="256" y="289"/>
                  </a:cubicBezTo>
                  <a:lnTo>
                    <a:pt x="157" y="250"/>
                  </a:lnTo>
                  <a:lnTo>
                    <a:pt x="94" y="341"/>
                  </a:lnTo>
                  <a:lnTo>
                    <a:pt x="163" y="422"/>
                  </a:lnTo>
                  <a:cubicBezTo>
                    <a:pt x="154" y="440"/>
                    <a:pt x="146" y="458"/>
                    <a:pt x="138" y="477"/>
                  </a:cubicBezTo>
                  <a:lnTo>
                    <a:pt x="32" y="477"/>
                  </a:lnTo>
                  <a:lnTo>
                    <a:pt x="7" y="584"/>
                  </a:lnTo>
                  <a:lnTo>
                    <a:pt x="100" y="635"/>
                  </a:lnTo>
                  <a:cubicBezTo>
                    <a:pt x="98" y="658"/>
                    <a:pt x="97" y="681"/>
                    <a:pt x="98" y="704"/>
                  </a:cubicBezTo>
                  <a:lnTo>
                    <a:pt x="0" y="744"/>
                  </a:lnTo>
                  <a:lnTo>
                    <a:pt x="17" y="853"/>
                  </a:lnTo>
                  <a:lnTo>
                    <a:pt x="123" y="864"/>
                  </a:lnTo>
                  <a:cubicBezTo>
                    <a:pt x="130" y="887"/>
                    <a:pt x="139" y="910"/>
                    <a:pt x="149" y="932"/>
                  </a:cubicBezTo>
                  <a:lnTo>
                    <a:pt x="73" y="1008"/>
                  </a:lnTo>
                  <a:lnTo>
                    <a:pt x="131" y="1102"/>
                  </a:lnTo>
                  <a:lnTo>
                    <a:pt x="235" y="1070"/>
                  </a:lnTo>
                  <a:cubicBezTo>
                    <a:pt x="248" y="1086"/>
                    <a:pt x="263" y="1102"/>
                    <a:pt x="278" y="1116"/>
                  </a:cubicBezTo>
                  <a:lnTo>
                    <a:pt x="236" y="1217"/>
                  </a:lnTo>
                  <a:lnTo>
                    <a:pt x="325" y="1283"/>
                  </a:lnTo>
                  <a:lnTo>
                    <a:pt x="411" y="1213"/>
                  </a:lnTo>
                  <a:cubicBezTo>
                    <a:pt x="432" y="1224"/>
                    <a:pt x="454" y="1234"/>
                    <a:pt x="477" y="1242"/>
                  </a:cubicBezTo>
                  <a:lnTo>
                    <a:pt x="477" y="1354"/>
                  </a:lnTo>
                  <a:close/>
                </a:path>
              </a:pathLst>
            </a:custGeom>
            <a:solidFill>
              <a:schemeClr val="tx2"/>
            </a:solidFill>
            <a:ln>
              <a:solidFill>
                <a:schemeClr val="tx2">
                  <a:lumMod val="75000"/>
                </a:schemeClr>
              </a:solid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35" name="Freeform 11"/>
            <p:cNvSpPr>
              <a:spLocks/>
            </p:cNvSpPr>
            <p:nvPr/>
          </p:nvSpPr>
          <p:spPr bwMode="auto">
            <a:xfrm>
              <a:off x="4749797" y="2348228"/>
              <a:ext cx="1027308" cy="1031321"/>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1"/>
                    <a:pt x="683" y="66"/>
                  </a:cubicBezTo>
                  <a:cubicBezTo>
                    <a:pt x="408" y="0"/>
                    <a:pt x="132" y="170"/>
                    <a:pt x="66" y="445"/>
                  </a:cubicBezTo>
                  <a:cubicBezTo>
                    <a:pt x="0" y="720"/>
                    <a:pt x="170" y="996"/>
                    <a:pt x="445" y="1062"/>
                  </a:cubicBezTo>
                  <a:cubicBezTo>
                    <a:pt x="720" y="1128"/>
                    <a:pt x="997" y="958"/>
                    <a:pt x="1062" y="683"/>
                  </a:cubicBezTo>
                  <a:close/>
                </a:path>
              </a:pathLst>
            </a:custGeom>
            <a:solidFill>
              <a:srgbClr val="F7A115"/>
            </a:solidFill>
            <a:ln>
              <a:no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grpSp>
      <p:grpSp>
        <p:nvGrpSpPr>
          <p:cNvPr id="36" name="组合 35"/>
          <p:cNvGrpSpPr/>
          <p:nvPr/>
        </p:nvGrpSpPr>
        <p:grpSpPr>
          <a:xfrm>
            <a:off x="6476647" y="1977968"/>
            <a:ext cx="1263577" cy="1263577"/>
            <a:chOff x="6847086" y="2273277"/>
            <a:chExt cx="1264071" cy="1264071"/>
          </a:xfrm>
        </p:grpSpPr>
        <p:sp>
          <p:nvSpPr>
            <p:cNvPr id="37" name="Freeform 14"/>
            <p:cNvSpPr>
              <a:spLocks noEditPoints="1"/>
            </p:cNvSpPr>
            <p:nvPr/>
          </p:nvSpPr>
          <p:spPr bwMode="auto">
            <a:xfrm>
              <a:off x="6847086" y="2273277"/>
              <a:ext cx="1264071" cy="1264071"/>
            </a:xfrm>
            <a:custGeom>
              <a:avLst/>
              <a:gdLst>
                <a:gd name="T0" fmla="*/ 813 w 1386"/>
                <a:gd name="T1" fmla="*/ 164 h 1385"/>
                <a:gd name="T2" fmla="*/ 561 w 1386"/>
                <a:gd name="T3" fmla="*/ 1219 h 1385"/>
                <a:gd name="T4" fmla="*/ 477 w 1386"/>
                <a:gd name="T5" fmla="*/ 1354 h 1385"/>
                <a:gd name="T6" fmla="*/ 638 w 1386"/>
                <a:gd name="T7" fmla="*/ 1279 h 1385"/>
                <a:gd name="T8" fmla="*/ 751 w 1386"/>
                <a:gd name="T9" fmla="*/ 1385 h 1385"/>
                <a:gd name="T10" fmla="*/ 871 w 1386"/>
                <a:gd name="T11" fmla="*/ 1252 h 1385"/>
                <a:gd name="T12" fmla="*/ 1008 w 1386"/>
                <a:gd name="T13" fmla="*/ 1313 h 1385"/>
                <a:gd name="T14" fmla="*/ 1067 w 1386"/>
                <a:gd name="T15" fmla="*/ 1142 h 1385"/>
                <a:gd name="T16" fmla="*/ 1229 w 1386"/>
                <a:gd name="T17" fmla="*/ 1135 h 1385"/>
                <a:gd name="T18" fmla="*/ 1215 w 1386"/>
                <a:gd name="T19" fmla="*/ 954 h 1385"/>
                <a:gd name="T20" fmla="*/ 1354 w 1386"/>
                <a:gd name="T21" fmla="*/ 909 h 1385"/>
                <a:gd name="T22" fmla="*/ 1274 w 1386"/>
                <a:gd name="T23" fmla="*/ 745 h 1385"/>
                <a:gd name="T24" fmla="*/ 1386 w 1386"/>
                <a:gd name="T25" fmla="*/ 641 h 1385"/>
                <a:gd name="T26" fmla="*/ 1251 w 1386"/>
                <a:gd name="T27" fmla="*/ 520 h 1385"/>
                <a:gd name="T28" fmla="*/ 1313 w 1386"/>
                <a:gd name="T29" fmla="*/ 378 h 1385"/>
                <a:gd name="T30" fmla="*/ 1144 w 1386"/>
                <a:gd name="T31" fmla="*/ 318 h 1385"/>
                <a:gd name="T32" fmla="*/ 1150 w 1386"/>
                <a:gd name="T33" fmla="*/ 169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3 h 1385"/>
                <a:gd name="T46" fmla="*/ 316 w 1386"/>
                <a:gd name="T47" fmla="*/ 234 h 1385"/>
                <a:gd name="T48" fmla="*/ 157 w 1386"/>
                <a:gd name="T49" fmla="*/ 250 h 1385"/>
                <a:gd name="T50" fmla="*/ 163 w 1386"/>
                <a:gd name="T51" fmla="*/ 422 h 1385"/>
                <a:gd name="T52" fmla="*/ 32 w 1386"/>
                <a:gd name="T53" fmla="*/ 477 h 1385"/>
                <a:gd name="T54" fmla="*/ 101 w 1386"/>
                <a:gd name="T55" fmla="*/ 634 h 1385"/>
                <a:gd name="T56" fmla="*/ 0 w 1386"/>
                <a:gd name="T57" fmla="*/ 744 h 1385"/>
                <a:gd name="T58" fmla="*/ 124 w 1386"/>
                <a:gd name="T59" fmla="*/ 864 h 1385"/>
                <a:gd name="T60" fmla="*/ 73 w 1386"/>
                <a:gd name="T61" fmla="*/ 1007 h 1385"/>
                <a:gd name="T62" fmla="*/ 235 w 1386"/>
                <a:gd name="T63" fmla="*/ 1070 h 1385"/>
                <a:gd name="T64" fmla="*/ 236 w 1386"/>
                <a:gd name="T65" fmla="*/ 1217 h 1385"/>
                <a:gd name="T66" fmla="*/ 411 w 1386"/>
                <a:gd name="T67" fmla="*/ 1212 h 1385"/>
                <a:gd name="T68" fmla="*/ 477 w 1386"/>
                <a:gd name="T69" fmla="*/ 1354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29" y="274"/>
                    <a:pt x="522" y="94"/>
                    <a:pt x="813" y="164"/>
                  </a:cubicBezTo>
                  <a:cubicBezTo>
                    <a:pt x="1105" y="234"/>
                    <a:pt x="1284" y="526"/>
                    <a:pt x="1215" y="817"/>
                  </a:cubicBezTo>
                  <a:cubicBezTo>
                    <a:pt x="1145" y="1109"/>
                    <a:pt x="852" y="1288"/>
                    <a:pt x="561" y="1219"/>
                  </a:cubicBezTo>
                  <a:cubicBezTo>
                    <a:pt x="270" y="1149"/>
                    <a:pt x="90" y="857"/>
                    <a:pt x="160" y="565"/>
                  </a:cubicBezTo>
                  <a:close/>
                  <a:moveTo>
                    <a:pt x="477" y="1354"/>
                  </a:moveTo>
                  <a:lnTo>
                    <a:pt x="584" y="1379"/>
                  </a:lnTo>
                  <a:lnTo>
                    <a:pt x="638" y="1279"/>
                  </a:lnTo>
                  <a:cubicBezTo>
                    <a:pt x="661" y="1281"/>
                    <a:pt x="684" y="1281"/>
                    <a:pt x="707" y="1281"/>
                  </a:cubicBezTo>
                  <a:lnTo>
                    <a:pt x="751" y="1385"/>
                  </a:lnTo>
                  <a:lnTo>
                    <a:pt x="860" y="1367"/>
                  </a:lnTo>
                  <a:lnTo>
                    <a:pt x="871" y="1252"/>
                  </a:lnTo>
                  <a:cubicBezTo>
                    <a:pt x="889" y="1246"/>
                    <a:pt x="907" y="1239"/>
                    <a:pt x="925" y="1231"/>
                  </a:cubicBezTo>
                  <a:lnTo>
                    <a:pt x="1008" y="1313"/>
                  </a:lnTo>
                  <a:lnTo>
                    <a:pt x="1102" y="1255"/>
                  </a:lnTo>
                  <a:lnTo>
                    <a:pt x="1067" y="1142"/>
                  </a:lnTo>
                  <a:cubicBezTo>
                    <a:pt x="1086" y="1127"/>
                    <a:pt x="1103" y="1110"/>
                    <a:pt x="1119" y="1093"/>
                  </a:cubicBezTo>
                  <a:lnTo>
                    <a:pt x="1229" y="1135"/>
                  </a:lnTo>
                  <a:lnTo>
                    <a:pt x="1292" y="1045"/>
                  </a:lnTo>
                  <a:lnTo>
                    <a:pt x="1215" y="954"/>
                  </a:lnTo>
                  <a:cubicBezTo>
                    <a:pt x="1222" y="940"/>
                    <a:pt x="1229" y="924"/>
                    <a:pt x="1235" y="909"/>
                  </a:cubicBezTo>
                  <a:lnTo>
                    <a:pt x="1354" y="909"/>
                  </a:lnTo>
                  <a:lnTo>
                    <a:pt x="1379" y="801"/>
                  </a:lnTo>
                  <a:lnTo>
                    <a:pt x="1274" y="745"/>
                  </a:lnTo>
                  <a:cubicBezTo>
                    <a:pt x="1276" y="726"/>
                    <a:pt x="1277" y="706"/>
                    <a:pt x="1277" y="687"/>
                  </a:cubicBezTo>
                  <a:lnTo>
                    <a:pt x="1386" y="641"/>
                  </a:lnTo>
                  <a:lnTo>
                    <a:pt x="1369" y="532"/>
                  </a:lnTo>
                  <a:lnTo>
                    <a:pt x="1251" y="520"/>
                  </a:lnTo>
                  <a:cubicBezTo>
                    <a:pt x="1245" y="500"/>
                    <a:pt x="1238" y="481"/>
                    <a:pt x="1230" y="461"/>
                  </a:cubicBezTo>
                  <a:lnTo>
                    <a:pt x="1313" y="378"/>
                  </a:lnTo>
                  <a:lnTo>
                    <a:pt x="1255" y="284"/>
                  </a:lnTo>
                  <a:lnTo>
                    <a:pt x="1144" y="318"/>
                  </a:lnTo>
                  <a:cubicBezTo>
                    <a:pt x="1131" y="303"/>
                    <a:pt x="1119" y="289"/>
                    <a:pt x="1105" y="275"/>
                  </a:cubicBezTo>
                  <a:lnTo>
                    <a:pt x="1150" y="169"/>
                  </a:lnTo>
                  <a:lnTo>
                    <a:pt x="1061" y="103"/>
                  </a:lnTo>
                  <a:lnTo>
                    <a:pt x="972" y="175"/>
                  </a:lnTo>
                  <a:cubicBezTo>
                    <a:pt x="952" y="164"/>
                    <a:pt x="931" y="154"/>
                    <a:pt x="909" y="145"/>
                  </a:cubicBezTo>
                  <a:lnTo>
                    <a:pt x="909" y="32"/>
                  </a:lnTo>
                  <a:lnTo>
                    <a:pt x="802" y="6"/>
                  </a:lnTo>
                  <a:lnTo>
                    <a:pt x="749" y="105"/>
                  </a:lnTo>
                  <a:cubicBezTo>
                    <a:pt x="725" y="103"/>
                    <a:pt x="701" y="101"/>
                    <a:pt x="678" y="102"/>
                  </a:cubicBezTo>
                  <a:lnTo>
                    <a:pt x="635" y="0"/>
                  </a:lnTo>
                  <a:lnTo>
                    <a:pt x="526" y="18"/>
                  </a:lnTo>
                  <a:lnTo>
                    <a:pt x="516" y="127"/>
                  </a:lnTo>
                  <a:cubicBezTo>
                    <a:pt x="495" y="134"/>
                    <a:pt x="475" y="141"/>
                    <a:pt x="455" y="149"/>
                  </a:cubicBezTo>
                  <a:lnTo>
                    <a:pt x="378" y="73"/>
                  </a:lnTo>
                  <a:lnTo>
                    <a:pt x="284" y="131"/>
                  </a:lnTo>
                  <a:lnTo>
                    <a:pt x="316" y="234"/>
                  </a:lnTo>
                  <a:cubicBezTo>
                    <a:pt x="295" y="251"/>
                    <a:pt x="275" y="269"/>
                    <a:pt x="257" y="289"/>
                  </a:cubicBezTo>
                  <a:lnTo>
                    <a:pt x="157" y="250"/>
                  </a:lnTo>
                  <a:lnTo>
                    <a:pt x="94" y="340"/>
                  </a:lnTo>
                  <a:lnTo>
                    <a:pt x="163" y="422"/>
                  </a:lnTo>
                  <a:cubicBezTo>
                    <a:pt x="154" y="439"/>
                    <a:pt x="146" y="458"/>
                    <a:pt x="138" y="477"/>
                  </a:cubicBezTo>
                  <a:lnTo>
                    <a:pt x="32" y="477"/>
                  </a:lnTo>
                  <a:lnTo>
                    <a:pt x="7" y="584"/>
                  </a:lnTo>
                  <a:lnTo>
                    <a:pt x="101" y="634"/>
                  </a:lnTo>
                  <a:cubicBezTo>
                    <a:pt x="98" y="658"/>
                    <a:pt x="97" y="681"/>
                    <a:pt x="98" y="704"/>
                  </a:cubicBezTo>
                  <a:lnTo>
                    <a:pt x="0" y="744"/>
                  </a:lnTo>
                  <a:lnTo>
                    <a:pt x="17" y="853"/>
                  </a:lnTo>
                  <a:lnTo>
                    <a:pt x="124" y="864"/>
                  </a:lnTo>
                  <a:cubicBezTo>
                    <a:pt x="131" y="887"/>
                    <a:pt x="139" y="909"/>
                    <a:pt x="149" y="931"/>
                  </a:cubicBezTo>
                  <a:lnTo>
                    <a:pt x="73" y="1007"/>
                  </a:lnTo>
                  <a:lnTo>
                    <a:pt x="131" y="1101"/>
                  </a:lnTo>
                  <a:lnTo>
                    <a:pt x="235" y="1070"/>
                  </a:lnTo>
                  <a:cubicBezTo>
                    <a:pt x="249" y="1086"/>
                    <a:pt x="263" y="1101"/>
                    <a:pt x="278" y="1116"/>
                  </a:cubicBezTo>
                  <a:lnTo>
                    <a:pt x="236" y="1217"/>
                  </a:lnTo>
                  <a:lnTo>
                    <a:pt x="325" y="1282"/>
                  </a:lnTo>
                  <a:lnTo>
                    <a:pt x="411" y="1212"/>
                  </a:lnTo>
                  <a:cubicBezTo>
                    <a:pt x="432" y="1224"/>
                    <a:pt x="454" y="1233"/>
                    <a:pt x="477" y="1242"/>
                  </a:cubicBezTo>
                  <a:lnTo>
                    <a:pt x="477" y="1354"/>
                  </a:lnTo>
                  <a:close/>
                </a:path>
              </a:pathLst>
            </a:custGeom>
            <a:solidFill>
              <a:schemeClr val="tx2"/>
            </a:solidFill>
            <a:ln>
              <a:solidFill>
                <a:schemeClr val="tx2">
                  <a:lumMod val="75000"/>
                </a:schemeClr>
              </a:solid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38" name="Freeform 15"/>
            <p:cNvSpPr>
              <a:spLocks/>
            </p:cNvSpPr>
            <p:nvPr/>
          </p:nvSpPr>
          <p:spPr bwMode="auto">
            <a:xfrm>
              <a:off x="6959448" y="2389652"/>
              <a:ext cx="1027308" cy="1031321"/>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7"/>
                    <a:pt x="445" y="1062"/>
                  </a:cubicBezTo>
                  <a:cubicBezTo>
                    <a:pt x="720" y="1128"/>
                    <a:pt x="997" y="958"/>
                    <a:pt x="1062" y="683"/>
                  </a:cubicBezTo>
                  <a:close/>
                </a:path>
              </a:pathLst>
            </a:custGeom>
            <a:solidFill>
              <a:srgbClr val="F7A115"/>
            </a:solidFill>
            <a:ln>
              <a:no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grpSp>
      <p:grpSp>
        <p:nvGrpSpPr>
          <p:cNvPr id="39" name="组合 38"/>
          <p:cNvGrpSpPr/>
          <p:nvPr/>
        </p:nvGrpSpPr>
        <p:grpSpPr>
          <a:xfrm>
            <a:off x="7404739" y="3845211"/>
            <a:ext cx="1263577" cy="1263577"/>
            <a:chOff x="7775541" y="4141250"/>
            <a:chExt cx="1264071" cy="1264071"/>
          </a:xfrm>
        </p:grpSpPr>
        <p:sp>
          <p:nvSpPr>
            <p:cNvPr id="40" name="Freeform 16"/>
            <p:cNvSpPr>
              <a:spLocks noEditPoints="1"/>
            </p:cNvSpPr>
            <p:nvPr/>
          </p:nvSpPr>
          <p:spPr bwMode="auto">
            <a:xfrm>
              <a:off x="7775541" y="4141250"/>
              <a:ext cx="1264071" cy="1264071"/>
            </a:xfrm>
            <a:custGeom>
              <a:avLst/>
              <a:gdLst>
                <a:gd name="T0" fmla="*/ 813 w 1386"/>
                <a:gd name="T1" fmla="*/ 164 h 1385"/>
                <a:gd name="T2" fmla="*/ 561 w 1386"/>
                <a:gd name="T3" fmla="*/ 1218 h 1385"/>
                <a:gd name="T4" fmla="*/ 477 w 1386"/>
                <a:gd name="T5" fmla="*/ 1353 h 1385"/>
                <a:gd name="T6" fmla="*/ 638 w 1386"/>
                <a:gd name="T7" fmla="*/ 1279 h 1385"/>
                <a:gd name="T8" fmla="*/ 751 w 1386"/>
                <a:gd name="T9" fmla="*/ 1385 h 1385"/>
                <a:gd name="T10" fmla="*/ 871 w 1386"/>
                <a:gd name="T11" fmla="*/ 1251 h 1385"/>
                <a:gd name="T12" fmla="*/ 1008 w 1386"/>
                <a:gd name="T13" fmla="*/ 1312 h 1385"/>
                <a:gd name="T14" fmla="*/ 1067 w 1386"/>
                <a:gd name="T15" fmla="*/ 1142 h 1385"/>
                <a:gd name="T16" fmla="*/ 1229 w 1386"/>
                <a:gd name="T17" fmla="*/ 1135 h 1385"/>
                <a:gd name="T18" fmla="*/ 1215 w 1386"/>
                <a:gd name="T19" fmla="*/ 954 h 1385"/>
                <a:gd name="T20" fmla="*/ 1354 w 1386"/>
                <a:gd name="T21" fmla="*/ 908 h 1385"/>
                <a:gd name="T22" fmla="*/ 1274 w 1386"/>
                <a:gd name="T23" fmla="*/ 745 h 1385"/>
                <a:gd name="T24" fmla="*/ 1386 w 1386"/>
                <a:gd name="T25" fmla="*/ 641 h 1385"/>
                <a:gd name="T26" fmla="*/ 1252 w 1386"/>
                <a:gd name="T27" fmla="*/ 520 h 1385"/>
                <a:gd name="T28" fmla="*/ 1313 w 1386"/>
                <a:gd name="T29" fmla="*/ 378 h 1385"/>
                <a:gd name="T30" fmla="*/ 1144 w 1386"/>
                <a:gd name="T31" fmla="*/ 318 h 1385"/>
                <a:gd name="T32" fmla="*/ 1150 w 1386"/>
                <a:gd name="T33" fmla="*/ 168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2 h 1385"/>
                <a:gd name="T46" fmla="*/ 316 w 1386"/>
                <a:gd name="T47" fmla="*/ 233 h 1385"/>
                <a:gd name="T48" fmla="*/ 157 w 1386"/>
                <a:gd name="T49" fmla="*/ 250 h 1385"/>
                <a:gd name="T50" fmla="*/ 163 w 1386"/>
                <a:gd name="T51" fmla="*/ 421 h 1385"/>
                <a:gd name="T52" fmla="*/ 32 w 1386"/>
                <a:gd name="T53" fmla="*/ 476 h 1385"/>
                <a:gd name="T54" fmla="*/ 101 w 1386"/>
                <a:gd name="T55" fmla="*/ 634 h 1385"/>
                <a:gd name="T56" fmla="*/ 0 w 1386"/>
                <a:gd name="T57" fmla="*/ 744 h 1385"/>
                <a:gd name="T58" fmla="*/ 124 w 1386"/>
                <a:gd name="T59" fmla="*/ 864 h 1385"/>
                <a:gd name="T60" fmla="*/ 73 w 1386"/>
                <a:gd name="T61" fmla="*/ 1007 h 1385"/>
                <a:gd name="T62" fmla="*/ 235 w 1386"/>
                <a:gd name="T63" fmla="*/ 1069 h 1385"/>
                <a:gd name="T64" fmla="*/ 236 w 1386"/>
                <a:gd name="T65" fmla="*/ 1216 h 1385"/>
                <a:gd name="T66" fmla="*/ 411 w 1386"/>
                <a:gd name="T67" fmla="*/ 1212 h 1385"/>
                <a:gd name="T68" fmla="*/ 477 w 1386"/>
                <a:gd name="T69" fmla="*/ 1353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30" y="274"/>
                    <a:pt x="522" y="94"/>
                    <a:pt x="813" y="164"/>
                  </a:cubicBezTo>
                  <a:cubicBezTo>
                    <a:pt x="1105" y="233"/>
                    <a:pt x="1284" y="526"/>
                    <a:pt x="1215" y="817"/>
                  </a:cubicBezTo>
                  <a:cubicBezTo>
                    <a:pt x="1145" y="1108"/>
                    <a:pt x="853" y="1288"/>
                    <a:pt x="561" y="1218"/>
                  </a:cubicBezTo>
                  <a:cubicBezTo>
                    <a:pt x="270" y="1149"/>
                    <a:pt x="90" y="856"/>
                    <a:pt x="160" y="565"/>
                  </a:cubicBezTo>
                  <a:close/>
                  <a:moveTo>
                    <a:pt x="477" y="1353"/>
                  </a:moveTo>
                  <a:lnTo>
                    <a:pt x="584" y="1379"/>
                  </a:lnTo>
                  <a:lnTo>
                    <a:pt x="638" y="1279"/>
                  </a:lnTo>
                  <a:cubicBezTo>
                    <a:pt x="661" y="1281"/>
                    <a:pt x="684" y="1281"/>
                    <a:pt x="707" y="1280"/>
                  </a:cubicBezTo>
                  <a:lnTo>
                    <a:pt x="751" y="1385"/>
                  </a:lnTo>
                  <a:lnTo>
                    <a:pt x="860" y="1367"/>
                  </a:lnTo>
                  <a:lnTo>
                    <a:pt x="871" y="1251"/>
                  </a:lnTo>
                  <a:cubicBezTo>
                    <a:pt x="889" y="1245"/>
                    <a:pt x="907" y="1238"/>
                    <a:pt x="925" y="1230"/>
                  </a:cubicBezTo>
                  <a:lnTo>
                    <a:pt x="1008" y="1312"/>
                  </a:lnTo>
                  <a:lnTo>
                    <a:pt x="1102" y="1255"/>
                  </a:lnTo>
                  <a:lnTo>
                    <a:pt x="1067" y="1142"/>
                  </a:lnTo>
                  <a:cubicBezTo>
                    <a:pt x="1086" y="1126"/>
                    <a:pt x="1103" y="1110"/>
                    <a:pt x="1119" y="1092"/>
                  </a:cubicBezTo>
                  <a:lnTo>
                    <a:pt x="1229" y="1135"/>
                  </a:lnTo>
                  <a:lnTo>
                    <a:pt x="1292" y="1045"/>
                  </a:lnTo>
                  <a:lnTo>
                    <a:pt x="1215" y="954"/>
                  </a:lnTo>
                  <a:cubicBezTo>
                    <a:pt x="1222" y="939"/>
                    <a:pt x="1229" y="924"/>
                    <a:pt x="1235" y="909"/>
                  </a:cubicBezTo>
                  <a:lnTo>
                    <a:pt x="1354" y="908"/>
                  </a:lnTo>
                  <a:lnTo>
                    <a:pt x="1379" y="801"/>
                  </a:lnTo>
                  <a:lnTo>
                    <a:pt x="1274" y="745"/>
                  </a:lnTo>
                  <a:cubicBezTo>
                    <a:pt x="1276" y="725"/>
                    <a:pt x="1277" y="706"/>
                    <a:pt x="1277" y="686"/>
                  </a:cubicBezTo>
                  <a:lnTo>
                    <a:pt x="1386" y="641"/>
                  </a:lnTo>
                  <a:lnTo>
                    <a:pt x="1369" y="532"/>
                  </a:lnTo>
                  <a:lnTo>
                    <a:pt x="1252" y="520"/>
                  </a:lnTo>
                  <a:cubicBezTo>
                    <a:pt x="1245" y="500"/>
                    <a:pt x="1238" y="480"/>
                    <a:pt x="1230" y="461"/>
                  </a:cubicBezTo>
                  <a:lnTo>
                    <a:pt x="1313" y="378"/>
                  </a:lnTo>
                  <a:lnTo>
                    <a:pt x="1255" y="284"/>
                  </a:lnTo>
                  <a:lnTo>
                    <a:pt x="1144" y="318"/>
                  </a:lnTo>
                  <a:cubicBezTo>
                    <a:pt x="1131" y="303"/>
                    <a:pt x="1119" y="289"/>
                    <a:pt x="1105" y="275"/>
                  </a:cubicBezTo>
                  <a:lnTo>
                    <a:pt x="1150" y="168"/>
                  </a:lnTo>
                  <a:lnTo>
                    <a:pt x="1061" y="103"/>
                  </a:lnTo>
                  <a:lnTo>
                    <a:pt x="972" y="175"/>
                  </a:lnTo>
                  <a:cubicBezTo>
                    <a:pt x="952" y="164"/>
                    <a:pt x="931" y="154"/>
                    <a:pt x="909" y="145"/>
                  </a:cubicBezTo>
                  <a:lnTo>
                    <a:pt x="909" y="32"/>
                  </a:lnTo>
                  <a:lnTo>
                    <a:pt x="802" y="6"/>
                  </a:lnTo>
                  <a:lnTo>
                    <a:pt x="749" y="105"/>
                  </a:lnTo>
                  <a:cubicBezTo>
                    <a:pt x="725" y="102"/>
                    <a:pt x="701" y="101"/>
                    <a:pt x="678" y="101"/>
                  </a:cubicBezTo>
                  <a:lnTo>
                    <a:pt x="635" y="0"/>
                  </a:lnTo>
                  <a:lnTo>
                    <a:pt x="526" y="18"/>
                  </a:lnTo>
                  <a:lnTo>
                    <a:pt x="516" y="127"/>
                  </a:lnTo>
                  <a:cubicBezTo>
                    <a:pt x="495" y="133"/>
                    <a:pt x="475" y="140"/>
                    <a:pt x="455" y="149"/>
                  </a:cubicBezTo>
                  <a:lnTo>
                    <a:pt x="378" y="72"/>
                  </a:lnTo>
                  <a:lnTo>
                    <a:pt x="285" y="130"/>
                  </a:lnTo>
                  <a:lnTo>
                    <a:pt x="316" y="233"/>
                  </a:lnTo>
                  <a:cubicBezTo>
                    <a:pt x="295" y="250"/>
                    <a:pt x="275" y="269"/>
                    <a:pt x="257" y="288"/>
                  </a:cubicBezTo>
                  <a:lnTo>
                    <a:pt x="157" y="250"/>
                  </a:lnTo>
                  <a:lnTo>
                    <a:pt x="94" y="340"/>
                  </a:lnTo>
                  <a:lnTo>
                    <a:pt x="163" y="421"/>
                  </a:lnTo>
                  <a:cubicBezTo>
                    <a:pt x="154" y="439"/>
                    <a:pt x="146" y="457"/>
                    <a:pt x="138" y="476"/>
                  </a:cubicBezTo>
                  <a:lnTo>
                    <a:pt x="32" y="476"/>
                  </a:lnTo>
                  <a:lnTo>
                    <a:pt x="7" y="584"/>
                  </a:lnTo>
                  <a:lnTo>
                    <a:pt x="101" y="634"/>
                  </a:lnTo>
                  <a:cubicBezTo>
                    <a:pt x="98" y="657"/>
                    <a:pt x="97" y="680"/>
                    <a:pt x="98" y="703"/>
                  </a:cubicBezTo>
                  <a:lnTo>
                    <a:pt x="0" y="744"/>
                  </a:lnTo>
                  <a:lnTo>
                    <a:pt x="17" y="853"/>
                  </a:lnTo>
                  <a:lnTo>
                    <a:pt x="124" y="864"/>
                  </a:lnTo>
                  <a:cubicBezTo>
                    <a:pt x="131" y="887"/>
                    <a:pt x="139" y="909"/>
                    <a:pt x="149" y="931"/>
                  </a:cubicBezTo>
                  <a:lnTo>
                    <a:pt x="73" y="1007"/>
                  </a:lnTo>
                  <a:lnTo>
                    <a:pt x="131" y="1101"/>
                  </a:lnTo>
                  <a:lnTo>
                    <a:pt x="235" y="1069"/>
                  </a:lnTo>
                  <a:cubicBezTo>
                    <a:pt x="249" y="1086"/>
                    <a:pt x="263" y="1101"/>
                    <a:pt x="278" y="1116"/>
                  </a:cubicBezTo>
                  <a:lnTo>
                    <a:pt x="236" y="1216"/>
                  </a:lnTo>
                  <a:lnTo>
                    <a:pt x="325" y="1282"/>
                  </a:lnTo>
                  <a:lnTo>
                    <a:pt x="411" y="1212"/>
                  </a:lnTo>
                  <a:cubicBezTo>
                    <a:pt x="432" y="1223"/>
                    <a:pt x="454" y="1233"/>
                    <a:pt x="477" y="1242"/>
                  </a:cubicBezTo>
                  <a:lnTo>
                    <a:pt x="477" y="1353"/>
                  </a:lnTo>
                  <a:close/>
                </a:path>
              </a:pathLst>
            </a:custGeom>
            <a:solidFill>
              <a:schemeClr val="tx2"/>
            </a:solidFill>
            <a:ln>
              <a:solidFill>
                <a:schemeClr val="tx2">
                  <a:lumMod val="75000"/>
                </a:schemeClr>
              </a:solid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41" name="Freeform 17"/>
            <p:cNvSpPr>
              <a:spLocks/>
            </p:cNvSpPr>
            <p:nvPr/>
          </p:nvSpPr>
          <p:spPr bwMode="auto">
            <a:xfrm>
              <a:off x="7887903" y="4257626"/>
              <a:ext cx="1027308" cy="1027308"/>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6"/>
                    <a:pt x="445" y="1062"/>
                  </a:cubicBezTo>
                  <a:cubicBezTo>
                    <a:pt x="720" y="1128"/>
                    <a:pt x="997" y="958"/>
                    <a:pt x="1062" y="683"/>
                  </a:cubicBezTo>
                  <a:close/>
                </a:path>
              </a:pathLst>
            </a:custGeom>
            <a:solidFill>
              <a:srgbClr val="F7A115"/>
            </a:solidFill>
            <a:ln>
              <a:no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grpSp>
      <p:sp>
        <p:nvSpPr>
          <p:cNvPr id="43" name="Freeform 18"/>
          <p:cNvSpPr>
            <a:spLocks/>
          </p:cNvSpPr>
          <p:nvPr/>
        </p:nvSpPr>
        <p:spPr bwMode="auto">
          <a:xfrm>
            <a:off x="4893630" y="3379894"/>
            <a:ext cx="2069860" cy="2041780"/>
          </a:xfrm>
          <a:custGeom>
            <a:avLst/>
            <a:gdLst>
              <a:gd name="T0" fmla="*/ 810 w 2267"/>
              <a:gd name="T1" fmla="*/ 2236 h 2236"/>
              <a:gd name="T2" fmla="*/ 0 w 2267"/>
              <a:gd name="T3" fmla="*/ 1141 h 2236"/>
              <a:gd name="T4" fmla="*/ 1133 w 2267"/>
              <a:gd name="T5" fmla="*/ 0 h 2236"/>
              <a:gd name="T6" fmla="*/ 2267 w 2267"/>
              <a:gd name="T7" fmla="*/ 1141 h 2236"/>
              <a:gd name="T8" fmla="*/ 1456 w 2267"/>
              <a:gd name="T9" fmla="*/ 2236 h 2236"/>
              <a:gd name="T10" fmla="*/ 810 w 2267"/>
              <a:gd name="T11" fmla="*/ 2236 h 2236"/>
            </a:gdLst>
            <a:ahLst/>
            <a:cxnLst>
              <a:cxn ang="0">
                <a:pos x="T0" y="T1"/>
              </a:cxn>
              <a:cxn ang="0">
                <a:pos x="T2" y="T3"/>
              </a:cxn>
              <a:cxn ang="0">
                <a:pos x="T4" y="T5"/>
              </a:cxn>
              <a:cxn ang="0">
                <a:pos x="T6" y="T7"/>
              </a:cxn>
              <a:cxn ang="0">
                <a:pos x="T8" y="T9"/>
              </a:cxn>
              <a:cxn ang="0">
                <a:pos x="T10" y="T11"/>
              </a:cxn>
            </a:cxnLst>
            <a:rect l="0" t="0" r="r" b="b"/>
            <a:pathLst>
              <a:path w="2267" h="2236">
                <a:moveTo>
                  <a:pt x="810" y="2236"/>
                </a:moveTo>
                <a:cubicBezTo>
                  <a:pt x="342" y="2096"/>
                  <a:pt x="0" y="1659"/>
                  <a:pt x="0" y="1141"/>
                </a:cubicBezTo>
                <a:cubicBezTo>
                  <a:pt x="0" y="511"/>
                  <a:pt x="507" y="0"/>
                  <a:pt x="1133" y="0"/>
                </a:cubicBezTo>
                <a:cubicBezTo>
                  <a:pt x="1759" y="0"/>
                  <a:pt x="2267" y="511"/>
                  <a:pt x="2267" y="1141"/>
                </a:cubicBezTo>
                <a:cubicBezTo>
                  <a:pt x="2267" y="1659"/>
                  <a:pt x="1925" y="2096"/>
                  <a:pt x="1456" y="2236"/>
                </a:cubicBezTo>
                <a:lnTo>
                  <a:pt x="810" y="2236"/>
                </a:lnTo>
                <a:close/>
              </a:path>
            </a:pathLst>
          </a:custGeom>
          <a:solidFill>
            <a:srgbClr val="F7A115"/>
          </a:solidFill>
          <a:ln>
            <a:no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44" name="文本框 43"/>
          <p:cNvSpPr txBox="1"/>
          <p:nvPr/>
        </p:nvSpPr>
        <p:spPr>
          <a:xfrm>
            <a:off x="3516039" y="4153960"/>
            <a:ext cx="697355" cy="64607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599" b="0" i="0" u="none" strike="noStrike" kern="1200" cap="none" spc="0" normalizeH="0" baseline="0" noProof="0" dirty="0">
                <a:ln>
                  <a:noFill/>
                </a:ln>
                <a:solidFill>
                  <a:srgbClr val="FFFFFF"/>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01</a:t>
            </a:r>
            <a:endParaRPr kumimoji="0" lang="zh-CN" altLang="en-US" sz="3599" b="0" i="0" u="none" strike="noStrike" kern="1200" cap="none" spc="0" normalizeH="0" baseline="0" noProof="0" dirty="0">
              <a:ln>
                <a:noFill/>
              </a:ln>
              <a:solidFill>
                <a:srgbClr val="FFFFFF"/>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48" name="文本框 47"/>
          <p:cNvSpPr txBox="1"/>
          <p:nvPr/>
        </p:nvSpPr>
        <p:spPr>
          <a:xfrm>
            <a:off x="4550970" y="2245310"/>
            <a:ext cx="697355" cy="64607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599" b="0" i="0" u="none" strike="noStrike" kern="1200" cap="none" spc="0" normalizeH="0" baseline="0" noProof="0" dirty="0">
                <a:ln>
                  <a:noFill/>
                </a:ln>
                <a:solidFill>
                  <a:srgbClr val="FFFFFF"/>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02</a:t>
            </a:r>
            <a:endParaRPr kumimoji="0" lang="zh-CN" altLang="en-US" sz="3599" b="0" i="0" u="none" strike="noStrike" kern="1200" cap="none" spc="0" normalizeH="0" baseline="0" noProof="0" dirty="0">
              <a:ln>
                <a:noFill/>
              </a:ln>
              <a:solidFill>
                <a:srgbClr val="FFFFFF"/>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49" name="文本框 48"/>
          <p:cNvSpPr txBox="1"/>
          <p:nvPr/>
        </p:nvSpPr>
        <p:spPr>
          <a:xfrm>
            <a:off x="6759758" y="2286717"/>
            <a:ext cx="697355" cy="64607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599" b="0" i="0" u="none" strike="noStrike" kern="1200" cap="none" spc="0" normalizeH="0" baseline="0" noProof="0" dirty="0">
                <a:ln>
                  <a:noFill/>
                </a:ln>
                <a:solidFill>
                  <a:srgbClr val="FFFFFF"/>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03</a:t>
            </a:r>
            <a:endParaRPr kumimoji="0" lang="zh-CN" altLang="en-US" sz="3599" b="0" i="0" u="none" strike="noStrike" kern="1200" cap="none" spc="0" normalizeH="0" baseline="0" noProof="0" dirty="0">
              <a:ln>
                <a:noFill/>
              </a:ln>
              <a:solidFill>
                <a:srgbClr val="FFFFFF"/>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50" name="文本框 49"/>
          <p:cNvSpPr txBox="1"/>
          <p:nvPr/>
        </p:nvSpPr>
        <p:spPr>
          <a:xfrm>
            <a:off x="7687850" y="4153960"/>
            <a:ext cx="697355" cy="64607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599" b="0" i="0" u="none" strike="noStrike" kern="1200" cap="none" spc="0" normalizeH="0" baseline="0" noProof="0" dirty="0">
                <a:ln>
                  <a:noFill/>
                </a:ln>
                <a:solidFill>
                  <a:srgbClr val="FFFFFF"/>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04</a:t>
            </a:r>
            <a:endParaRPr kumimoji="0" lang="zh-CN" altLang="en-US" sz="3599" b="0" i="0" u="none" strike="noStrike" kern="1200" cap="none" spc="0" normalizeH="0" baseline="0" noProof="0" dirty="0">
              <a:ln>
                <a:noFill/>
              </a:ln>
              <a:solidFill>
                <a:srgbClr val="FFFFFF"/>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52" name="Freeform 22"/>
          <p:cNvSpPr>
            <a:spLocks noEditPoints="1"/>
          </p:cNvSpPr>
          <p:nvPr/>
        </p:nvSpPr>
        <p:spPr bwMode="auto">
          <a:xfrm>
            <a:off x="5584053" y="4083617"/>
            <a:ext cx="710618" cy="705003"/>
          </a:xfrm>
          <a:custGeom>
            <a:avLst/>
            <a:gdLst>
              <a:gd name="T0" fmla="*/ 553 w 612"/>
              <a:gd name="T1" fmla="*/ 521 h 605"/>
              <a:gd name="T2" fmla="*/ 490 w 612"/>
              <a:gd name="T3" fmla="*/ 521 h 605"/>
              <a:gd name="T4" fmla="*/ 590 w 612"/>
              <a:gd name="T5" fmla="*/ 59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9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accent2"/>
          </a:solidFill>
          <a:ln>
            <a:noFill/>
          </a:ln>
        </p:spPr>
        <p:txBody>
          <a:bodyPr vert="horz" wrap="square" lIns="91404" tIns="45702" rIns="91404"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99" b="0" i="0" u="none" strike="noStrike" kern="1200" cap="none" spc="0" normalizeH="0" baseline="0" noProof="0">
              <a:ln>
                <a:noFill/>
              </a:ln>
              <a:solidFill>
                <a:srgbClr val="313530"/>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sp>
        <p:nvSpPr>
          <p:cNvPr id="42" name="TextBox 42"/>
          <p:cNvSpPr txBox="1"/>
          <p:nvPr/>
        </p:nvSpPr>
        <p:spPr>
          <a:xfrm>
            <a:off x="3756959" y="328860"/>
            <a:ext cx="4678084" cy="646079"/>
          </a:xfrm>
          <a:prstGeom prst="rect">
            <a:avLst/>
          </a:prstGeom>
          <a:noFill/>
        </p:spPr>
        <p:txBody>
          <a:bodyPr wrap="square" rtlCol="0">
            <a:spAutoFit/>
          </a:bodyPr>
          <a:lstStyle>
            <a:defPPr>
              <a:defRPr lang="zh-CN"/>
            </a:defPPr>
            <a:lvl1pPr>
              <a:defRPr sz="2800" b="1">
                <a:latin typeface="微软雅黑"/>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599"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主要技术来源</a:t>
            </a:r>
          </a:p>
        </p:txBody>
      </p:sp>
      <p:sp>
        <p:nvSpPr>
          <p:cNvPr id="45" name="TextBox 15">
            <a:extLst>
              <a:ext uri="{FF2B5EF4-FFF2-40B4-BE49-F238E27FC236}">
                <a16:creationId xmlns:a16="http://schemas.microsoft.com/office/drawing/2014/main" id="{F7BDE338-400E-44E7-B765-F244F31F0A8E}"/>
              </a:ext>
            </a:extLst>
          </p:cNvPr>
          <p:cNvSpPr txBox="1"/>
          <p:nvPr/>
        </p:nvSpPr>
        <p:spPr>
          <a:xfrm>
            <a:off x="2517096" y="1980878"/>
            <a:ext cx="1696298" cy="36920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799"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WXML</a:t>
            </a:r>
            <a:r>
              <a:rPr kumimoji="0" lang="zh-CN" altLang="en-US" sz="1799"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a:t>
            </a:r>
            <a:r>
              <a:rPr kumimoji="0" lang="en-US" altLang="zh-CN" sz="1799" b="1" i="0" u="none" strike="noStrike" kern="1200" cap="none" spc="0" normalizeH="0" baseline="0" noProof="0" dirty="0">
                <a:ln>
                  <a:noFill/>
                </a:ln>
                <a:solidFill>
                  <a:srgbClr val="575757">
                    <a:lumMod val="75000"/>
                  </a:srgbClr>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WXSS</a:t>
            </a:r>
          </a:p>
        </p:txBody>
      </p:sp>
      <p:sp>
        <p:nvSpPr>
          <p:cNvPr id="46" name="TextBox 16">
            <a:extLst>
              <a:ext uri="{FF2B5EF4-FFF2-40B4-BE49-F238E27FC236}">
                <a16:creationId xmlns:a16="http://schemas.microsoft.com/office/drawing/2014/main" id="{E15C5E63-FE89-495F-A010-33746238674C}"/>
              </a:ext>
            </a:extLst>
          </p:cNvPr>
          <p:cNvSpPr txBox="1"/>
          <p:nvPr/>
        </p:nvSpPr>
        <p:spPr>
          <a:xfrm>
            <a:off x="1686957" y="2414525"/>
            <a:ext cx="2495505" cy="30764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399" b="0" i="0" u="none" strike="noStrike" kern="1200" cap="none" spc="0" normalizeH="0" baseline="0" noProof="0" dirty="0">
                <a:ln>
                  <a:noFill/>
                </a:ln>
                <a:solidFill>
                  <a:srgbClr val="575757"/>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构建页面结构和页面样式</a:t>
            </a:r>
          </a:p>
        </p:txBody>
      </p:sp>
    </p:spTree>
    <p:extLst>
      <p:ext uri="{BB962C8B-B14F-4D97-AF65-F5344CB8AC3E}">
        <p14:creationId xmlns:p14="http://schemas.microsoft.com/office/powerpoint/2010/main" val="1342005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600"/>
                                        <p:tgtEl>
                                          <p:spTgt spid="29"/>
                                        </p:tgtEl>
                                      </p:cBhvr>
                                    </p:animEffect>
                                    <p:anim calcmode="lin" valueType="num">
                                      <p:cBhvr>
                                        <p:cTn id="8" dur="600" fill="hold"/>
                                        <p:tgtEl>
                                          <p:spTgt spid="29"/>
                                        </p:tgtEl>
                                        <p:attrNameLst>
                                          <p:attrName>ppt_x</p:attrName>
                                        </p:attrNameLst>
                                      </p:cBhvr>
                                      <p:tavLst>
                                        <p:tav tm="0">
                                          <p:val>
                                            <p:strVal val="#ppt_x"/>
                                          </p:val>
                                        </p:tav>
                                        <p:tav tm="100000">
                                          <p:val>
                                            <p:strVal val="#ppt_x"/>
                                          </p:val>
                                        </p:tav>
                                      </p:tavLst>
                                    </p:anim>
                                    <p:anim calcmode="lin" valueType="num">
                                      <p:cBhvr>
                                        <p:cTn id="9" dur="6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600"/>
                                        <p:tgtEl>
                                          <p:spTgt spid="43"/>
                                        </p:tgtEl>
                                      </p:cBhvr>
                                    </p:animEffect>
                                    <p:anim calcmode="lin" valueType="num">
                                      <p:cBhvr>
                                        <p:cTn id="13" dur="600" fill="hold"/>
                                        <p:tgtEl>
                                          <p:spTgt spid="43"/>
                                        </p:tgtEl>
                                        <p:attrNameLst>
                                          <p:attrName>ppt_x</p:attrName>
                                        </p:attrNameLst>
                                      </p:cBhvr>
                                      <p:tavLst>
                                        <p:tav tm="0">
                                          <p:val>
                                            <p:strVal val="#ppt_x"/>
                                          </p:val>
                                        </p:tav>
                                        <p:tav tm="100000">
                                          <p:val>
                                            <p:strVal val="#ppt_x"/>
                                          </p:val>
                                        </p:tav>
                                      </p:tavLst>
                                    </p:anim>
                                    <p:anim calcmode="lin" valueType="num">
                                      <p:cBhvr>
                                        <p:cTn id="14" dur="600" fill="hold"/>
                                        <p:tgtEl>
                                          <p:spTgt spid="43"/>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53" presetClass="entr" presetSubtype="16"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childTnLst>
                          </p:cTn>
                        </p:par>
                        <p:par>
                          <p:cTn id="21" fill="hold">
                            <p:stCondLst>
                              <p:cond delay="1100"/>
                            </p:stCondLst>
                            <p:childTnLst>
                              <p:par>
                                <p:cTn id="22" presetID="8" presetClass="emph" presetSubtype="0" fill="hold" grpId="1" nodeType="afterEffect">
                                  <p:stCondLst>
                                    <p:cond delay="0"/>
                                  </p:stCondLst>
                                  <p:childTnLst>
                                    <p:animRot by="21600000">
                                      <p:cBhvr>
                                        <p:cTn id="23" dur="2000" fill="hold"/>
                                        <p:tgtEl>
                                          <p:spTgt spid="28"/>
                                        </p:tgtEl>
                                        <p:attrNameLst>
                                          <p:attrName>r</p:attrName>
                                        </p:attrNameLst>
                                      </p:cBhvr>
                                    </p:animRot>
                                  </p:childTnLst>
                                </p:cTn>
                              </p:par>
                            </p:childTnLst>
                          </p:cTn>
                        </p:par>
                        <p:par>
                          <p:cTn id="24" fill="hold">
                            <p:stCondLst>
                              <p:cond delay="3100"/>
                            </p:stCondLst>
                            <p:childTnLst>
                              <p:par>
                                <p:cTn id="25" presetID="53" presetClass="entr" presetSubtype="16"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600" fill="hold"/>
                                        <p:tgtEl>
                                          <p:spTgt spid="30"/>
                                        </p:tgtEl>
                                        <p:attrNameLst>
                                          <p:attrName>ppt_w</p:attrName>
                                        </p:attrNameLst>
                                      </p:cBhvr>
                                      <p:tavLst>
                                        <p:tav tm="0">
                                          <p:val>
                                            <p:fltVal val="0"/>
                                          </p:val>
                                        </p:tav>
                                        <p:tav tm="100000">
                                          <p:val>
                                            <p:strVal val="#ppt_w"/>
                                          </p:val>
                                        </p:tav>
                                      </p:tavLst>
                                    </p:anim>
                                    <p:anim calcmode="lin" valueType="num">
                                      <p:cBhvr>
                                        <p:cTn id="28" dur="600" fill="hold"/>
                                        <p:tgtEl>
                                          <p:spTgt spid="30"/>
                                        </p:tgtEl>
                                        <p:attrNameLst>
                                          <p:attrName>ppt_h</p:attrName>
                                        </p:attrNameLst>
                                      </p:cBhvr>
                                      <p:tavLst>
                                        <p:tav tm="0">
                                          <p:val>
                                            <p:fltVal val="0"/>
                                          </p:val>
                                        </p:tav>
                                        <p:tav tm="100000">
                                          <p:val>
                                            <p:strVal val="#ppt_h"/>
                                          </p:val>
                                        </p:tav>
                                      </p:tavLst>
                                    </p:anim>
                                    <p:animEffect transition="in" filter="fade">
                                      <p:cBhvr>
                                        <p:cTn id="29" dur="600"/>
                                        <p:tgtEl>
                                          <p:spTgt spid="30"/>
                                        </p:tgtEl>
                                      </p:cBhvr>
                                    </p:animEffect>
                                  </p:childTnLst>
                                </p:cTn>
                              </p:par>
                              <p:par>
                                <p:cTn id="30" presetID="8" presetClass="emph" presetSubtype="0" fill="hold" nodeType="withEffect">
                                  <p:stCondLst>
                                    <p:cond delay="0"/>
                                  </p:stCondLst>
                                  <p:childTnLst>
                                    <p:animRot by="21600000">
                                      <p:cBhvr>
                                        <p:cTn id="31" dur="1000" fill="hold"/>
                                        <p:tgtEl>
                                          <p:spTgt spid="30"/>
                                        </p:tgtEl>
                                        <p:attrNameLst>
                                          <p:attrName>r</p:attrName>
                                        </p:attrNameLst>
                                      </p:cBhvr>
                                    </p:animRot>
                                  </p:childTnLst>
                                </p:cTn>
                              </p:par>
                              <p:par>
                                <p:cTn id="32" presetID="53" presetClass="entr" presetSubtype="16" fill="hold" nodeType="withEffect">
                                  <p:stCondLst>
                                    <p:cond delay="100"/>
                                  </p:stCondLst>
                                  <p:childTnLst>
                                    <p:set>
                                      <p:cBhvr>
                                        <p:cTn id="33" dur="1" fill="hold">
                                          <p:stCondLst>
                                            <p:cond delay="0"/>
                                          </p:stCondLst>
                                        </p:cTn>
                                        <p:tgtEl>
                                          <p:spTgt spid="33"/>
                                        </p:tgtEl>
                                        <p:attrNameLst>
                                          <p:attrName>style.visibility</p:attrName>
                                        </p:attrNameLst>
                                      </p:cBhvr>
                                      <p:to>
                                        <p:strVal val="visible"/>
                                      </p:to>
                                    </p:set>
                                    <p:anim calcmode="lin" valueType="num">
                                      <p:cBhvr>
                                        <p:cTn id="34" dur="600" fill="hold"/>
                                        <p:tgtEl>
                                          <p:spTgt spid="33"/>
                                        </p:tgtEl>
                                        <p:attrNameLst>
                                          <p:attrName>ppt_w</p:attrName>
                                        </p:attrNameLst>
                                      </p:cBhvr>
                                      <p:tavLst>
                                        <p:tav tm="0">
                                          <p:val>
                                            <p:fltVal val="0"/>
                                          </p:val>
                                        </p:tav>
                                        <p:tav tm="100000">
                                          <p:val>
                                            <p:strVal val="#ppt_w"/>
                                          </p:val>
                                        </p:tav>
                                      </p:tavLst>
                                    </p:anim>
                                    <p:anim calcmode="lin" valueType="num">
                                      <p:cBhvr>
                                        <p:cTn id="35" dur="600" fill="hold"/>
                                        <p:tgtEl>
                                          <p:spTgt spid="33"/>
                                        </p:tgtEl>
                                        <p:attrNameLst>
                                          <p:attrName>ppt_h</p:attrName>
                                        </p:attrNameLst>
                                      </p:cBhvr>
                                      <p:tavLst>
                                        <p:tav tm="0">
                                          <p:val>
                                            <p:fltVal val="0"/>
                                          </p:val>
                                        </p:tav>
                                        <p:tav tm="100000">
                                          <p:val>
                                            <p:strVal val="#ppt_h"/>
                                          </p:val>
                                        </p:tav>
                                      </p:tavLst>
                                    </p:anim>
                                    <p:animEffect transition="in" filter="fade">
                                      <p:cBhvr>
                                        <p:cTn id="36" dur="600"/>
                                        <p:tgtEl>
                                          <p:spTgt spid="33"/>
                                        </p:tgtEl>
                                      </p:cBhvr>
                                    </p:animEffect>
                                  </p:childTnLst>
                                </p:cTn>
                              </p:par>
                              <p:par>
                                <p:cTn id="37" presetID="8" presetClass="emph" presetSubtype="0" fill="hold" nodeType="withEffect">
                                  <p:stCondLst>
                                    <p:cond delay="100"/>
                                  </p:stCondLst>
                                  <p:childTnLst>
                                    <p:animRot by="21600000">
                                      <p:cBhvr>
                                        <p:cTn id="38" dur="1000" fill="hold"/>
                                        <p:tgtEl>
                                          <p:spTgt spid="33"/>
                                        </p:tgtEl>
                                        <p:attrNameLst>
                                          <p:attrName>r</p:attrName>
                                        </p:attrNameLst>
                                      </p:cBhvr>
                                    </p:animRot>
                                  </p:childTnLst>
                                </p:cTn>
                              </p:par>
                              <p:par>
                                <p:cTn id="39" presetID="53" presetClass="entr" presetSubtype="16" fill="hold" nodeType="withEffect">
                                  <p:stCondLst>
                                    <p:cond delay="200"/>
                                  </p:stCondLst>
                                  <p:childTnLst>
                                    <p:set>
                                      <p:cBhvr>
                                        <p:cTn id="40" dur="1" fill="hold">
                                          <p:stCondLst>
                                            <p:cond delay="0"/>
                                          </p:stCondLst>
                                        </p:cTn>
                                        <p:tgtEl>
                                          <p:spTgt spid="36"/>
                                        </p:tgtEl>
                                        <p:attrNameLst>
                                          <p:attrName>style.visibility</p:attrName>
                                        </p:attrNameLst>
                                      </p:cBhvr>
                                      <p:to>
                                        <p:strVal val="visible"/>
                                      </p:to>
                                    </p:set>
                                    <p:anim calcmode="lin" valueType="num">
                                      <p:cBhvr>
                                        <p:cTn id="41" dur="600" fill="hold"/>
                                        <p:tgtEl>
                                          <p:spTgt spid="36"/>
                                        </p:tgtEl>
                                        <p:attrNameLst>
                                          <p:attrName>ppt_w</p:attrName>
                                        </p:attrNameLst>
                                      </p:cBhvr>
                                      <p:tavLst>
                                        <p:tav tm="0">
                                          <p:val>
                                            <p:fltVal val="0"/>
                                          </p:val>
                                        </p:tav>
                                        <p:tav tm="100000">
                                          <p:val>
                                            <p:strVal val="#ppt_w"/>
                                          </p:val>
                                        </p:tav>
                                      </p:tavLst>
                                    </p:anim>
                                    <p:anim calcmode="lin" valueType="num">
                                      <p:cBhvr>
                                        <p:cTn id="42" dur="600" fill="hold"/>
                                        <p:tgtEl>
                                          <p:spTgt spid="36"/>
                                        </p:tgtEl>
                                        <p:attrNameLst>
                                          <p:attrName>ppt_h</p:attrName>
                                        </p:attrNameLst>
                                      </p:cBhvr>
                                      <p:tavLst>
                                        <p:tav tm="0">
                                          <p:val>
                                            <p:fltVal val="0"/>
                                          </p:val>
                                        </p:tav>
                                        <p:tav tm="100000">
                                          <p:val>
                                            <p:strVal val="#ppt_h"/>
                                          </p:val>
                                        </p:tav>
                                      </p:tavLst>
                                    </p:anim>
                                    <p:animEffect transition="in" filter="fade">
                                      <p:cBhvr>
                                        <p:cTn id="43" dur="600"/>
                                        <p:tgtEl>
                                          <p:spTgt spid="36"/>
                                        </p:tgtEl>
                                      </p:cBhvr>
                                    </p:animEffect>
                                  </p:childTnLst>
                                </p:cTn>
                              </p:par>
                              <p:par>
                                <p:cTn id="44" presetID="8" presetClass="emph" presetSubtype="0" fill="hold" nodeType="withEffect">
                                  <p:stCondLst>
                                    <p:cond delay="200"/>
                                  </p:stCondLst>
                                  <p:childTnLst>
                                    <p:animRot by="21600000">
                                      <p:cBhvr>
                                        <p:cTn id="45" dur="1000" fill="hold"/>
                                        <p:tgtEl>
                                          <p:spTgt spid="36"/>
                                        </p:tgtEl>
                                        <p:attrNameLst>
                                          <p:attrName>r</p:attrName>
                                        </p:attrNameLst>
                                      </p:cBhvr>
                                    </p:animRot>
                                  </p:childTnLst>
                                </p:cTn>
                              </p:par>
                              <p:par>
                                <p:cTn id="46" presetID="53" presetClass="entr" presetSubtype="16" fill="hold" nodeType="withEffect">
                                  <p:stCondLst>
                                    <p:cond delay="300"/>
                                  </p:stCondLst>
                                  <p:childTnLst>
                                    <p:set>
                                      <p:cBhvr>
                                        <p:cTn id="47" dur="1" fill="hold">
                                          <p:stCondLst>
                                            <p:cond delay="0"/>
                                          </p:stCondLst>
                                        </p:cTn>
                                        <p:tgtEl>
                                          <p:spTgt spid="39"/>
                                        </p:tgtEl>
                                        <p:attrNameLst>
                                          <p:attrName>style.visibility</p:attrName>
                                        </p:attrNameLst>
                                      </p:cBhvr>
                                      <p:to>
                                        <p:strVal val="visible"/>
                                      </p:to>
                                    </p:set>
                                    <p:anim calcmode="lin" valueType="num">
                                      <p:cBhvr>
                                        <p:cTn id="48" dur="600" fill="hold"/>
                                        <p:tgtEl>
                                          <p:spTgt spid="39"/>
                                        </p:tgtEl>
                                        <p:attrNameLst>
                                          <p:attrName>ppt_w</p:attrName>
                                        </p:attrNameLst>
                                      </p:cBhvr>
                                      <p:tavLst>
                                        <p:tav tm="0">
                                          <p:val>
                                            <p:fltVal val="0"/>
                                          </p:val>
                                        </p:tav>
                                        <p:tav tm="100000">
                                          <p:val>
                                            <p:strVal val="#ppt_w"/>
                                          </p:val>
                                        </p:tav>
                                      </p:tavLst>
                                    </p:anim>
                                    <p:anim calcmode="lin" valueType="num">
                                      <p:cBhvr>
                                        <p:cTn id="49" dur="600" fill="hold"/>
                                        <p:tgtEl>
                                          <p:spTgt spid="39"/>
                                        </p:tgtEl>
                                        <p:attrNameLst>
                                          <p:attrName>ppt_h</p:attrName>
                                        </p:attrNameLst>
                                      </p:cBhvr>
                                      <p:tavLst>
                                        <p:tav tm="0">
                                          <p:val>
                                            <p:fltVal val="0"/>
                                          </p:val>
                                        </p:tav>
                                        <p:tav tm="100000">
                                          <p:val>
                                            <p:strVal val="#ppt_h"/>
                                          </p:val>
                                        </p:tav>
                                      </p:tavLst>
                                    </p:anim>
                                    <p:animEffect transition="in" filter="fade">
                                      <p:cBhvr>
                                        <p:cTn id="50" dur="600"/>
                                        <p:tgtEl>
                                          <p:spTgt spid="39"/>
                                        </p:tgtEl>
                                      </p:cBhvr>
                                    </p:animEffect>
                                  </p:childTnLst>
                                </p:cTn>
                              </p:par>
                              <p:par>
                                <p:cTn id="51" presetID="8" presetClass="emph" presetSubtype="0" fill="hold" nodeType="withEffect">
                                  <p:stCondLst>
                                    <p:cond delay="300"/>
                                  </p:stCondLst>
                                  <p:childTnLst>
                                    <p:animRot by="21600000">
                                      <p:cBhvr>
                                        <p:cTn id="52" dur="1000" fill="hold"/>
                                        <p:tgtEl>
                                          <p:spTgt spid="39"/>
                                        </p:tgtEl>
                                        <p:attrNameLst>
                                          <p:attrName>r</p:attrName>
                                        </p:attrNameLst>
                                      </p:cBhvr>
                                    </p:animRot>
                                  </p:childTnLst>
                                </p:cTn>
                              </p:par>
                            </p:childTnLst>
                          </p:cTn>
                        </p:par>
                        <p:par>
                          <p:cTn id="53" fill="hold">
                            <p:stCondLst>
                              <p:cond delay="4400"/>
                            </p:stCondLst>
                            <p:childTnLst>
                              <p:par>
                                <p:cTn id="54" presetID="42" presetClass="entr" presetSubtype="0" fill="hold" grpId="0" nodeType="after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400"/>
                                        <p:tgtEl>
                                          <p:spTgt spid="52"/>
                                        </p:tgtEl>
                                      </p:cBhvr>
                                    </p:animEffect>
                                    <p:anim calcmode="lin" valueType="num">
                                      <p:cBhvr>
                                        <p:cTn id="57" dur="400" fill="hold"/>
                                        <p:tgtEl>
                                          <p:spTgt spid="52"/>
                                        </p:tgtEl>
                                        <p:attrNameLst>
                                          <p:attrName>ppt_x</p:attrName>
                                        </p:attrNameLst>
                                      </p:cBhvr>
                                      <p:tavLst>
                                        <p:tav tm="0">
                                          <p:val>
                                            <p:strVal val="#ppt_x"/>
                                          </p:val>
                                        </p:tav>
                                        <p:tav tm="100000">
                                          <p:val>
                                            <p:strVal val="#ppt_x"/>
                                          </p:val>
                                        </p:tav>
                                      </p:tavLst>
                                    </p:anim>
                                    <p:anim calcmode="lin" valueType="num">
                                      <p:cBhvr>
                                        <p:cTn id="58" dur="400" fill="hold"/>
                                        <p:tgtEl>
                                          <p:spTgt spid="52"/>
                                        </p:tgtEl>
                                        <p:attrNameLst>
                                          <p:attrName>ppt_y</p:attrName>
                                        </p:attrNameLst>
                                      </p:cBhvr>
                                      <p:tavLst>
                                        <p:tav tm="0">
                                          <p:val>
                                            <p:strVal val="#ppt_y+.1"/>
                                          </p:val>
                                        </p:tav>
                                        <p:tav tm="100000">
                                          <p:val>
                                            <p:strVal val="#ppt_y"/>
                                          </p:val>
                                        </p:tav>
                                      </p:tavLst>
                                    </p:anim>
                                  </p:childTnLst>
                                </p:cTn>
                              </p:par>
                            </p:childTnLst>
                          </p:cTn>
                        </p:par>
                        <p:par>
                          <p:cTn id="59" fill="hold">
                            <p:stCondLst>
                              <p:cond delay="4800"/>
                            </p:stCondLst>
                            <p:childTnLst>
                              <p:par>
                                <p:cTn id="60" presetID="53" presetClass="entr" presetSubtype="16" fill="hold" grpId="0" nodeType="after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p:cTn id="62" dur="300" fill="hold"/>
                                        <p:tgtEl>
                                          <p:spTgt spid="44"/>
                                        </p:tgtEl>
                                        <p:attrNameLst>
                                          <p:attrName>ppt_w</p:attrName>
                                        </p:attrNameLst>
                                      </p:cBhvr>
                                      <p:tavLst>
                                        <p:tav tm="0">
                                          <p:val>
                                            <p:fltVal val="0"/>
                                          </p:val>
                                        </p:tav>
                                        <p:tav tm="100000">
                                          <p:val>
                                            <p:strVal val="#ppt_w"/>
                                          </p:val>
                                        </p:tav>
                                      </p:tavLst>
                                    </p:anim>
                                    <p:anim calcmode="lin" valueType="num">
                                      <p:cBhvr>
                                        <p:cTn id="63" dur="300" fill="hold"/>
                                        <p:tgtEl>
                                          <p:spTgt spid="44"/>
                                        </p:tgtEl>
                                        <p:attrNameLst>
                                          <p:attrName>ppt_h</p:attrName>
                                        </p:attrNameLst>
                                      </p:cBhvr>
                                      <p:tavLst>
                                        <p:tav tm="0">
                                          <p:val>
                                            <p:fltVal val="0"/>
                                          </p:val>
                                        </p:tav>
                                        <p:tav tm="100000">
                                          <p:val>
                                            <p:strVal val="#ppt_h"/>
                                          </p:val>
                                        </p:tav>
                                      </p:tavLst>
                                    </p:anim>
                                    <p:animEffect transition="in" filter="fade">
                                      <p:cBhvr>
                                        <p:cTn id="64" dur="300"/>
                                        <p:tgtEl>
                                          <p:spTgt spid="44"/>
                                        </p:tgtEl>
                                      </p:cBhvr>
                                    </p:animEffect>
                                  </p:childTnLst>
                                </p:cTn>
                              </p:par>
                            </p:childTnLst>
                          </p:cTn>
                        </p:par>
                        <p:par>
                          <p:cTn id="65" fill="hold">
                            <p:stCondLst>
                              <p:cond delay="5100"/>
                            </p:stCondLst>
                            <p:childTnLst>
                              <p:par>
                                <p:cTn id="66" presetID="53" presetClass="entr" presetSubtype="16" fill="hold" grpId="0" nodeType="after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p:cTn id="68" dur="300" fill="hold"/>
                                        <p:tgtEl>
                                          <p:spTgt spid="48"/>
                                        </p:tgtEl>
                                        <p:attrNameLst>
                                          <p:attrName>ppt_w</p:attrName>
                                        </p:attrNameLst>
                                      </p:cBhvr>
                                      <p:tavLst>
                                        <p:tav tm="0">
                                          <p:val>
                                            <p:fltVal val="0"/>
                                          </p:val>
                                        </p:tav>
                                        <p:tav tm="100000">
                                          <p:val>
                                            <p:strVal val="#ppt_w"/>
                                          </p:val>
                                        </p:tav>
                                      </p:tavLst>
                                    </p:anim>
                                    <p:anim calcmode="lin" valueType="num">
                                      <p:cBhvr>
                                        <p:cTn id="69" dur="300" fill="hold"/>
                                        <p:tgtEl>
                                          <p:spTgt spid="48"/>
                                        </p:tgtEl>
                                        <p:attrNameLst>
                                          <p:attrName>ppt_h</p:attrName>
                                        </p:attrNameLst>
                                      </p:cBhvr>
                                      <p:tavLst>
                                        <p:tav tm="0">
                                          <p:val>
                                            <p:fltVal val="0"/>
                                          </p:val>
                                        </p:tav>
                                        <p:tav tm="100000">
                                          <p:val>
                                            <p:strVal val="#ppt_h"/>
                                          </p:val>
                                        </p:tav>
                                      </p:tavLst>
                                    </p:anim>
                                    <p:animEffect transition="in" filter="fade">
                                      <p:cBhvr>
                                        <p:cTn id="70" dur="300"/>
                                        <p:tgtEl>
                                          <p:spTgt spid="48"/>
                                        </p:tgtEl>
                                      </p:cBhvr>
                                    </p:animEffect>
                                  </p:childTnLst>
                                </p:cTn>
                              </p:par>
                            </p:childTnLst>
                          </p:cTn>
                        </p:par>
                        <p:par>
                          <p:cTn id="71" fill="hold">
                            <p:stCondLst>
                              <p:cond delay="5400"/>
                            </p:stCondLst>
                            <p:childTnLst>
                              <p:par>
                                <p:cTn id="72" presetID="53" presetClass="entr" presetSubtype="16"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p:cTn id="74" dur="300" fill="hold"/>
                                        <p:tgtEl>
                                          <p:spTgt spid="49"/>
                                        </p:tgtEl>
                                        <p:attrNameLst>
                                          <p:attrName>ppt_w</p:attrName>
                                        </p:attrNameLst>
                                      </p:cBhvr>
                                      <p:tavLst>
                                        <p:tav tm="0">
                                          <p:val>
                                            <p:fltVal val="0"/>
                                          </p:val>
                                        </p:tav>
                                        <p:tav tm="100000">
                                          <p:val>
                                            <p:strVal val="#ppt_w"/>
                                          </p:val>
                                        </p:tav>
                                      </p:tavLst>
                                    </p:anim>
                                    <p:anim calcmode="lin" valueType="num">
                                      <p:cBhvr>
                                        <p:cTn id="75" dur="300" fill="hold"/>
                                        <p:tgtEl>
                                          <p:spTgt spid="49"/>
                                        </p:tgtEl>
                                        <p:attrNameLst>
                                          <p:attrName>ppt_h</p:attrName>
                                        </p:attrNameLst>
                                      </p:cBhvr>
                                      <p:tavLst>
                                        <p:tav tm="0">
                                          <p:val>
                                            <p:fltVal val="0"/>
                                          </p:val>
                                        </p:tav>
                                        <p:tav tm="100000">
                                          <p:val>
                                            <p:strVal val="#ppt_h"/>
                                          </p:val>
                                        </p:tav>
                                      </p:tavLst>
                                    </p:anim>
                                    <p:animEffect transition="in" filter="fade">
                                      <p:cBhvr>
                                        <p:cTn id="76" dur="300"/>
                                        <p:tgtEl>
                                          <p:spTgt spid="49"/>
                                        </p:tgtEl>
                                      </p:cBhvr>
                                    </p:animEffect>
                                  </p:childTnLst>
                                </p:cTn>
                              </p:par>
                            </p:childTnLst>
                          </p:cTn>
                        </p:par>
                        <p:par>
                          <p:cTn id="77" fill="hold">
                            <p:stCondLst>
                              <p:cond delay="5700"/>
                            </p:stCondLst>
                            <p:childTnLst>
                              <p:par>
                                <p:cTn id="78" presetID="53" presetClass="entr" presetSubtype="16" fill="hold" grpId="0" nodeType="afterEffect">
                                  <p:stCondLst>
                                    <p:cond delay="0"/>
                                  </p:stCondLst>
                                  <p:childTnLst>
                                    <p:set>
                                      <p:cBhvr>
                                        <p:cTn id="79" dur="1" fill="hold">
                                          <p:stCondLst>
                                            <p:cond delay="0"/>
                                          </p:stCondLst>
                                        </p:cTn>
                                        <p:tgtEl>
                                          <p:spTgt spid="50"/>
                                        </p:tgtEl>
                                        <p:attrNameLst>
                                          <p:attrName>style.visibility</p:attrName>
                                        </p:attrNameLst>
                                      </p:cBhvr>
                                      <p:to>
                                        <p:strVal val="visible"/>
                                      </p:to>
                                    </p:set>
                                    <p:anim calcmode="lin" valueType="num">
                                      <p:cBhvr>
                                        <p:cTn id="80" dur="300" fill="hold"/>
                                        <p:tgtEl>
                                          <p:spTgt spid="50"/>
                                        </p:tgtEl>
                                        <p:attrNameLst>
                                          <p:attrName>ppt_w</p:attrName>
                                        </p:attrNameLst>
                                      </p:cBhvr>
                                      <p:tavLst>
                                        <p:tav tm="0">
                                          <p:val>
                                            <p:fltVal val="0"/>
                                          </p:val>
                                        </p:tav>
                                        <p:tav tm="100000">
                                          <p:val>
                                            <p:strVal val="#ppt_w"/>
                                          </p:val>
                                        </p:tav>
                                      </p:tavLst>
                                    </p:anim>
                                    <p:anim calcmode="lin" valueType="num">
                                      <p:cBhvr>
                                        <p:cTn id="81" dur="300" fill="hold"/>
                                        <p:tgtEl>
                                          <p:spTgt spid="50"/>
                                        </p:tgtEl>
                                        <p:attrNameLst>
                                          <p:attrName>ppt_h</p:attrName>
                                        </p:attrNameLst>
                                      </p:cBhvr>
                                      <p:tavLst>
                                        <p:tav tm="0">
                                          <p:val>
                                            <p:fltVal val="0"/>
                                          </p:val>
                                        </p:tav>
                                        <p:tav tm="100000">
                                          <p:val>
                                            <p:strVal val="#ppt_h"/>
                                          </p:val>
                                        </p:tav>
                                      </p:tavLst>
                                    </p:anim>
                                    <p:animEffect transition="in" filter="fade">
                                      <p:cBhvr>
                                        <p:cTn id="82" dur="300"/>
                                        <p:tgtEl>
                                          <p:spTgt spid="50"/>
                                        </p:tgtEl>
                                      </p:cBhvr>
                                    </p:animEffect>
                                  </p:childTnLst>
                                </p:cTn>
                              </p:par>
                            </p:childTnLst>
                          </p:cTn>
                        </p:par>
                        <p:par>
                          <p:cTn id="83" fill="hold">
                            <p:stCondLst>
                              <p:cond delay="6000"/>
                            </p:stCondLst>
                            <p:childTnLst>
                              <p:par>
                                <p:cTn id="84" presetID="2" presetClass="entr" presetSubtype="4" fill="hold" grpId="0" nodeType="after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additive="base">
                                        <p:cTn id="86" dur="500" fill="hold"/>
                                        <p:tgtEl>
                                          <p:spTgt spid="20"/>
                                        </p:tgtEl>
                                        <p:attrNameLst>
                                          <p:attrName>ppt_x</p:attrName>
                                        </p:attrNameLst>
                                      </p:cBhvr>
                                      <p:tavLst>
                                        <p:tav tm="0">
                                          <p:val>
                                            <p:strVal val="#ppt_x"/>
                                          </p:val>
                                        </p:tav>
                                        <p:tav tm="100000">
                                          <p:val>
                                            <p:strVal val="#ppt_x"/>
                                          </p:val>
                                        </p:tav>
                                      </p:tavLst>
                                    </p:anim>
                                    <p:anim calcmode="lin" valueType="num">
                                      <p:cBhvr additive="base">
                                        <p:cTn id="87" dur="500" fill="hold"/>
                                        <p:tgtEl>
                                          <p:spTgt spid="20"/>
                                        </p:tgtEl>
                                        <p:attrNameLst>
                                          <p:attrName>ppt_y</p:attrName>
                                        </p:attrNameLst>
                                      </p:cBhvr>
                                      <p:tavLst>
                                        <p:tav tm="0">
                                          <p:val>
                                            <p:strVal val="1+#ppt_h/2"/>
                                          </p:val>
                                        </p:tav>
                                        <p:tav tm="100000">
                                          <p:val>
                                            <p:strVal val="#ppt_y"/>
                                          </p:val>
                                        </p:tav>
                                      </p:tavLst>
                                    </p:anim>
                                  </p:childTnLst>
                                </p:cTn>
                              </p:par>
                              <p:par>
                                <p:cTn id="88" presetID="22" presetClass="entr" presetSubtype="4" fill="hold" grpId="0" nodeType="with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wipe(down)">
                                      <p:cBhvr>
                                        <p:cTn id="90" dur="500"/>
                                        <p:tgtEl>
                                          <p:spTgt spid="21"/>
                                        </p:tgtEl>
                                      </p:cBhvr>
                                    </p:animEffect>
                                  </p:childTnLst>
                                </p:cTn>
                              </p:par>
                            </p:childTnLst>
                          </p:cTn>
                        </p:par>
                        <p:par>
                          <p:cTn id="91" fill="hold">
                            <p:stCondLst>
                              <p:cond delay="6500"/>
                            </p:stCondLst>
                            <p:childTnLst>
                              <p:par>
                                <p:cTn id="92" presetID="2" presetClass="entr" presetSubtype="4" fill="hold" grpId="0" nodeType="afterEffect">
                                  <p:stCondLst>
                                    <p:cond delay="0"/>
                                  </p:stCondLst>
                                  <p:childTnLst>
                                    <p:set>
                                      <p:cBhvr>
                                        <p:cTn id="93" dur="1" fill="hold">
                                          <p:stCondLst>
                                            <p:cond delay="0"/>
                                          </p:stCondLst>
                                        </p:cTn>
                                        <p:tgtEl>
                                          <p:spTgt spid="45"/>
                                        </p:tgtEl>
                                        <p:attrNameLst>
                                          <p:attrName>style.visibility</p:attrName>
                                        </p:attrNameLst>
                                      </p:cBhvr>
                                      <p:to>
                                        <p:strVal val="visible"/>
                                      </p:to>
                                    </p:set>
                                    <p:anim calcmode="lin" valueType="num">
                                      <p:cBhvr additive="base">
                                        <p:cTn id="94" dur="500" fill="hold"/>
                                        <p:tgtEl>
                                          <p:spTgt spid="45"/>
                                        </p:tgtEl>
                                        <p:attrNameLst>
                                          <p:attrName>ppt_x</p:attrName>
                                        </p:attrNameLst>
                                      </p:cBhvr>
                                      <p:tavLst>
                                        <p:tav tm="0">
                                          <p:val>
                                            <p:strVal val="#ppt_x"/>
                                          </p:val>
                                        </p:tav>
                                        <p:tav tm="100000">
                                          <p:val>
                                            <p:strVal val="#ppt_x"/>
                                          </p:val>
                                        </p:tav>
                                      </p:tavLst>
                                    </p:anim>
                                    <p:anim calcmode="lin" valueType="num">
                                      <p:cBhvr additive="base">
                                        <p:cTn id="95" dur="500" fill="hold"/>
                                        <p:tgtEl>
                                          <p:spTgt spid="45"/>
                                        </p:tgtEl>
                                        <p:attrNameLst>
                                          <p:attrName>ppt_y</p:attrName>
                                        </p:attrNameLst>
                                      </p:cBhvr>
                                      <p:tavLst>
                                        <p:tav tm="0">
                                          <p:val>
                                            <p:strVal val="1+#ppt_h/2"/>
                                          </p:val>
                                        </p:tav>
                                        <p:tav tm="100000">
                                          <p:val>
                                            <p:strVal val="#ppt_y"/>
                                          </p:val>
                                        </p:tav>
                                      </p:tavLst>
                                    </p:anim>
                                  </p:childTnLst>
                                </p:cTn>
                              </p:par>
                              <p:par>
                                <p:cTn id="96" presetID="22" presetClass="entr" presetSubtype="4"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wipe(down)">
                                      <p:cBhvr>
                                        <p:cTn id="98" dur="500"/>
                                        <p:tgtEl>
                                          <p:spTgt spid="46"/>
                                        </p:tgtEl>
                                      </p:cBhvr>
                                    </p:animEffect>
                                  </p:childTnLst>
                                </p:cTn>
                              </p:par>
                            </p:childTnLst>
                          </p:cTn>
                        </p:par>
                        <p:par>
                          <p:cTn id="99" fill="hold">
                            <p:stCondLst>
                              <p:cond delay="7000"/>
                            </p:stCondLst>
                            <p:childTnLst>
                              <p:par>
                                <p:cTn id="100" presetID="2" presetClass="entr" presetSubtype="4"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additive="base">
                                        <p:cTn id="102" dur="500" fill="hold"/>
                                        <p:tgtEl>
                                          <p:spTgt spid="24"/>
                                        </p:tgtEl>
                                        <p:attrNameLst>
                                          <p:attrName>ppt_x</p:attrName>
                                        </p:attrNameLst>
                                      </p:cBhvr>
                                      <p:tavLst>
                                        <p:tav tm="0">
                                          <p:val>
                                            <p:strVal val="#ppt_x"/>
                                          </p:val>
                                        </p:tav>
                                        <p:tav tm="100000">
                                          <p:val>
                                            <p:strVal val="#ppt_x"/>
                                          </p:val>
                                        </p:tav>
                                      </p:tavLst>
                                    </p:anim>
                                    <p:anim calcmode="lin" valueType="num">
                                      <p:cBhvr additive="base">
                                        <p:cTn id="103" dur="500" fill="hold"/>
                                        <p:tgtEl>
                                          <p:spTgt spid="24"/>
                                        </p:tgtEl>
                                        <p:attrNameLst>
                                          <p:attrName>ppt_y</p:attrName>
                                        </p:attrNameLst>
                                      </p:cBhvr>
                                      <p:tavLst>
                                        <p:tav tm="0">
                                          <p:val>
                                            <p:strVal val="1+#ppt_h/2"/>
                                          </p:val>
                                        </p:tav>
                                        <p:tav tm="100000">
                                          <p:val>
                                            <p:strVal val="#ppt_y"/>
                                          </p:val>
                                        </p:tav>
                                      </p:tavLst>
                                    </p:anim>
                                  </p:childTnLst>
                                </p:cTn>
                              </p:par>
                              <p:par>
                                <p:cTn id="104" presetID="22" presetClass="entr" presetSubtype="4"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Effect transition="in" filter="wipe(down)">
                                      <p:cBhvr>
                                        <p:cTn id="106" dur="500"/>
                                        <p:tgtEl>
                                          <p:spTgt spid="25"/>
                                        </p:tgtEl>
                                      </p:cBhvr>
                                    </p:animEffect>
                                  </p:childTnLst>
                                </p:cTn>
                              </p:par>
                            </p:childTnLst>
                          </p:cTn>
                        </p:par>
                        <p:par>
                          <p:cTn id="107" fill="hold">
                            <p:stCondLst>
                              <p:cond delay="7500"/>
                            </p:stCondLst>
                            <p:childTnLst>
                              <p:par>
                                <p:cTn id="108" presetID="2" presetClass="entr" presetSubtype="4" fill="hold" grpId="0" nodeType="after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additive="base">
                                        <p:cTn id="110" dur="500" fill="hold"/>
                                        <p:tgtEl>
                                          <p:spTgt spid="26"/>
                                        </p:tgtEl>
                                        <p:attrNameLst>
                                          <p:attrName>ppt_x</p:attrName>
                                        </p:attrNameLst>
                                      </p:cBhvr>
                                      <p:tavLst>
                                        <p:tav tm="0">
                                          <p:val>
                                            <p:strVal val="#ppt_x"/>
                                          </p:val>
                                        </p:tav>
                                        <p:tav tm="100000">
                                          <p:val>
                                            <p:strVal val="#ppt_x"/>
                                          </p:val>
                                        </p:tav>
                                      </p:tavLst>
                                    </p:anim>
                                    <p:anim calcmode="lin" valueType="num">
                                      <p:cBhvr additive="base">
                                        <p:cTn id="111" dur="500" fill="hold"/>
                                        <p:tgtEl>
                                          <p:spTgt spid="26"/>
                                        </p:tgtEl>
                                        <p:attrNameLst>
                                          <p:attrName>ppt_y</p:attrName>
                                        </p:attrNameLst>
                                      </p:cBhvr>
                                      <p:tavLst>
                                        <p:tav tm="0">
                                          <p:val>
                                            <p:strVal val="1+#ppt_h/2"/>
                                          </p:val>
                                        </p:tav>
                                        <p:tav tm="100000">
                                          <p:val>
                                            <p:strVal val="#ppt_y"/>
                                          </p:val>
                                        </p:tav>
                                      </p:tavLst>
                                    </p:anim>
                                  </p:childTnLst>
                                </p:cTn>
                              </p:par>
                              <p:par>
                                <p:cTn id="112" presetID="22" presetClass="entr" presetSubtype="4" fill="hold" grpId="0" nodeType="with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wipe(down)">
                                      <p:cBhvr>
                                        <p:cTn id="1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P spid="25" grpId="0"/>
      <p:bldP spid="26" grpId="0"/>
      <p:bldP spid="27" grpId="0"/>
      <p:bldP spid="28" grpId="0" animBg="1"/>
      <p:bldP spid="28" grpId="1" animBg="1"/>
      <p:bldP spid="29" grpId="0" animBg="1"/>
      <p:bldP spid="43" grpId="0" animBg="1"/>
      <p:bldP spid="44" grpId="0"/>
      <p:bldP spid="48" grpId="0"/>
      <p:bldP spid="49" grpId="0"/>
      <p:bldP spid="50" grpId="0"/>
      <p:bldP spid="52" grpId="0" animBg="1"/>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a:extLst>
              <a:ext uri="{FF2B5EF4-FFF2-40B4-BE49-F238E27FC236}">
                <a16:creationId xmlns:a16="http://schemas.microsoft.com/office/drawing/2014/main" id="{A5E3FEB3-0221-457C-8C42-471EB9F970E7}"/>
              </a:ext>
            </a:extLst>
          </p:cNvPr>
          <p:cNvGraphicFramePr/>
          <p:nvPr/>
        </p:nvGraphicFramePr>
        <p:xfrm>
          <a:off x="533031" y="198617"/>
          <a:ext cx="2165138" cy="667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11">
            <a:extLst>
              <a:ext uri="{FF2B5EF4-FFF2-40B4-BE49-F238E27FC236}">
                <a16:creationId xmlns:a16="http://schemas.microsoft.com/office/drawing/2014/main" id="{AE538773-16E5-4A88-9FA9-A319060D1658}"/>
              </a:ext>
            </a:extLst>
          </p:cNvPr>
          <p:cNvSpPr txBox="1"/>
          <p:nvPr/>
        </p:nvSpPr>
        <p:spPr>
          <a:xfrm>
            <a:off x="5770154" y="2111258"/>
            <a:ext cx="5809852" cy="3351046"/>
          </a:xfrm>
          <a:prstGeom prst="rect">
            <a:avLst/>
          </a:prstGeom>
          <a:noFill/>
        </p:spPr>
        <p:txBody>
          <a:bodyPr wrap="square" rtlCol="0">
            <a:spAutoFit/>
          </a:bodyPr>
          <a:lstStyle/>
          <a:p>
            <a:pPr marL="0" marR="0" lvl="0" indent="54000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313530"/>
                </a:solidFill>
                <a:effectLst/>
                <a:uLnTx/>
                <a:uFillTx/>
                <a:latin typeface="微软雅黑" panose="020B0503020204020204" pitchFamily="34" charset="-122"/>
                <a:ea typeface="微软雅黑" panose="020B0503020204020204" pitchFamily="34" charset="-122"/>
                <a:cs typeface="+mn-ea"/>
                <a:sym typeface="Arial"/>
              </a:rPr>
              <a:t> 根据开发的成本和效益判断本软件开发工具的成本都较为低廉，软件编辑器和编辑程序都可以在网上免费下载，对开发者来说并不需要太高的成本支出，而且开发周期在可控范围内，所以本软件在经济上是可行的。</a:t>
            </a:r>
          </a:p>
        </p:txBody>
      </p:sp>
      <p:pic>
        <p:nvPicPr>
          <p:cNvPr id="11" name="图片 10">
            <a:extLst>
              <a:ext uri="{FF2B5EF4-FFF2-40B4-BE49-F238E27FC236}">
                <a16:creationId xmlns:a16="http://schemas.microsoft.com/office/drawing/2014/main" id="{78EB90EF-7374-40CB-B5A2-5EB4C1F42E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1424" y="2276872"/>
            <a:ext cx="4608512" cy="3463611"/>
          </a:xfrm>
          <a:prstGeom prst="rect">
            <a:avLst/>
          </a:prstGeom>
        </p:spPr>
      </p:pic>
    </p:spTree>
    <p:extLst>
      <p:ext uri="{BB962C8B-B14F-4D97-AF65-F5344CB8AC3E}">
        <p14:creationId xmlns:p14="http://schemas.microsoft.com/office/powerpoint/2010/main" val="2884607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a:extLst>
              <a:ext uri="{FF2B5EF4-FFF2-40B4-BE49-F238E27FC236}">
                <a16:creationId xmlns:a16="http://schemas.microsoft.com/office/drawing/2014/main" id="{A5E3FEB3-0221-457C-8C42-471EB9F970E7}"/>
              </a:ext>
            </a:extLst>
          </p:cNvPr>
          <p:cNvGraphicFramePr/>
          <p:nvPr/>
        </p:nvGraphicFramePr>
        <p:xfrm>
          <a:off x="533031" y="198617"/>
          <a:ext cx="2165138" cy="667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11">
            <a:extLst>
              <a:ext uri="{FF2B5EF4-FFF2-40B4-BE49-F238E27FC236}">
                <a16:creationId xmlns:a16="http://schemas.microsoft.com/office/drawing/2014/main" id="{BC5BEA41-9A91-46C8-8EA0-089297DB7A42}"/>
              </a:ext>
            </a:extLst>
          </p:cNvPr>
          <p:cNvSpPr txBox="1"/>
          <p:nvPr/>
        </p:nvSpPr>
        <p:spPr>
          <a:xfrm>
            <a:off x="5902772" y="2941403"/>
            <a:ext cx="554461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75757"/>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用户</a:t>
            </a:r>
            <a:r>
              <a:rPr lang="zh-CN" altLang="en-US" sz="2400" dirty="0">
                <a:solidFill>
                  <a:srgbClr val="575757"/>
                </a:solidFill>
                <a:latin typeface="Century Gothic" panose="020B0502020202020204" pitchFamily="34" charset="0"/>
                <a:ea typeface="思源黑体 CN Medium" panose="020B0600000000000000" pitchFamily="34" charset="-122"/>
                <a:sym typeface="Century Gothic" panose="020B0502020202020204" pitchFamily="34" charset="0"/>
              </a:rPr>
              <a:t>可以通过用户手册来了解我们小程序的操作</a:t>
            </a:r>
            <a:endParaRPr kumimoji="0" lang="zh-CN" altLang="en-US" sz="2400" b="0" i="0" u="none" strike="noStrike" kern="1200" cap="none" spc="0" normalizeH="0" baseline="0" noProof="0" dirty="0">
              <a:ln>
                <a:noFill/>
              </a:ln>
              <a:solidFill>
                <a:srgbClr val="575757"/>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endParaRPr>
          </a:p>
        </p:txBody>
      </p:sp>
      <p:pic>
        <p:nvPicPr>
          <p:cNvPr id="9" name="图片 8">
            <a:extLst>
              <a:ext uri="{FF2B5EF4-FFF2-40B4-BE49-F238E27FC236}">
                <a16:creationId xmlns:a16="http://schemas.microsoft.com/office/drawing/2014/main" id="{0E056FDC-369C-433D-91C0-B62DE19D1840}"/>
              </a:ext>
            </a:extLst>
          </p:cNvPr>
          <p:cNvPicPr>
            <a:picLocks noChangeAspect="1"/>
          </p:cNvPicPr>
          <p:nvPr/>
        </p:nvPicPr>
        <p:blipFill rotWithShape="1">
          <a:blip r:embed="rId7">
            <a:extLst>
              <a:ext uri="{28A0092B-C50C-407E-A947-70E740481C1C}">
                <a14:useLocalDpi xmlns:a14="http://schemas.microsoft.com/office/drawing/2010/main" val="0"/>
              </a:ext>
            </a:extLst>
          </a:blip>
          <a:srcRect b="4998"/>
          <a:stretch/>
        </p:blipFill>
        <p:spPr>
          <a:xfrm>
            <a:off x="911424" y="2780928"/>
            <a:ext cx="4847332" cy="3066980"/>
          </a:xfrm>
          <a:prstGeom prst="rect">
            <a:avLst/>
          </a:prstGeom>
        </p:spPr>
      </p:pic>
    </p:spTree>
    <p:extLst>
      <p:ext uri="{BB962C8B-B14F-4D97-AF65-F5344CB8AC3E}">
        <p14:creationId xmlns:p14="http://schemas.microsoft.com/office/powerpoint/2010/main" val="462021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a:extLst>
              <a:ext uri="{FF2B5EF4-FFF2-40B4-BE49-F238E27FC236}">
                <a16:creationId xmlns:a16="http://schemas.microsoft.com/office/drawing/2014/main" id="{A5E3FEB3-0221-457C-8C42-471EB9F970E7}"/>
              </a:ext>
            </a:extLst>
          </p:cNvPr>
          <p:cNvGraphicFramePr/>
          <p:nvPr/>
        </p:nvGraphicFramePr>
        <p:xfrm>
          <a:off x="533031" y="198617"/>
          <a:ext cx="2165138" cy="667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11">
            <a:extLst>
              <a:ext uri="{FF2B5EF4-FFF2-40B4-BE49-F238E27FC236}">
                <a16:creationId xmlns:a16="http://schemas.microsoft.com/office/drawing/2014/main" id="{BC5BEA41-9A91-46C8-8EA0-089297DB7A42}"/>
              </a:ext>
            </a:extLst>
          </p:cNvPr>
          <p:cNvSpPr txBox="1"/>
          <p:nvPr/>
        </p:nvSpPr>
        <p:spPr>
          <a:xfrm>
            <a:off x="5902772" y="2941403"/>
            <a:ext cx="5544616" cy="1134093"/>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75757"/>
                </a:solidFill>
                <a:effectLst/>
                <a:uLnTx/>
                <a:uFillTx/>
                <a:latin typeface="Century Gothic" panose="020B0502020202020204" pitchFamily="34" charset="0"/>
                <a:ea typeface="思源黑体 CN Medium" panose="020B0600000000000000" pitchFamily="34" charset="-122"/>
                <a:cs typeface="+mn-cs"/>
                <a:sym typeface="Century Gothic" panose="020B0502020202020204" pitchFamily="34" charset="0"/>
              </a:rPr>
              <a:t>  我们小组发明的小程序并无任何侵权行为，一切是以创新为前提的开发</a:t>
            </a:r>
          </a:p>
        </p:txBody>
      </p:sp>
      <p:pic>
        <p:nvPicPr>
          <p:cNvPr id="3" name="图片 2">
            <a:extLst>
              <a:ext uri="{FF2B5EF4-FFF2-40B4-BE49-F238E27FC236}">
                <a16:creationId xmlns:a16="http://schemas.microsoft.com/office/drawing/2014/main" id="{D43B6D0C-B6D1-4DF2-94AF-74D70DBE4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64" y="2636912"/>
            <a:ext cx="5062720" cy="3037632"/>
          </a:xfrm>
          <a:prstGeom prst="rect">
            <a:avLst/>
          </a:prstGeom>
        </p:spPr>
      </p:pic>
    </p:spTree>
    <p:extLst>
      <p:ext uri="{BB962C8B-B14F-4D97-AF65-F5344CB8AC3E}">
        <p14:creationId xmlns:p14="http://schemas.microsoft.com/office/powerpoint/2010/main" val="2224020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59748" y="-2018127"/>
            <a:ext cx="8072504" cy="12108759"/>
          </a:xfrm>
          <a:prstGeom prst="rect">
            <a:avLst/>
          </a:prstGeom>
        </p:spPr>
      </p:pic>
      <p:sp>
        <p:nvSpPr>
          <p:cNvPr id="10" name="矩形 9"/>
          <p:cNvSpPr/>
          <p:nvPr/>
        </p:nvSpPr>
        <p:spPr>
          <a:xfrm>
            <a:off x="832818"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4446"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20054" y="2516923"/>
            <a:ext cx="1505763" cy="1446550"/>
          </a:xfrm>
          <a:prstGeom prst="rect">
            <a:avLst/>
          </a:prstGeom>
          <a:noFill/>
        </p:spPr>
        <p:txBody>
          <a:bodyPr wrap="square" rtlCol="0">
            <a:spAutoFit/>
          </a:bodyPr>
          <a:lstStyle/>
          <a:p>
            <a:r>
              <a:rPr lang="en-US" altLang="zh-CN" sz="8800" b="1" dirty="0">
                <a:solidFill>
                  <a:srgbClr val="807BA3"/>
                </a:solidFill>
                <a:latin typeface="黑体" panose="02010609060101010101" pitchFamily="49" charset="-122"/>
                <a:ea typeface="黑体" panose="02010609060101010101" pitchFamily="49" charset="-122"/>
              </a:rPr>
              <a:t>0</a:t>
            </a:r>
            <a:r>
              <a:rPr lang="en-US" altLang="zh-CN" sz="8800" b="1" dirty="0">
                <a:solidFill>
                  <a:schemeClr val="bg1"/>
                </a:solidFill>
                <a:latin typeface="黑体" panose="02010609060101010101" pitchFamily="49" charset="-122"/>
                <a:ea typeface="黑体" panose="02010609060101010101" pitchFamily="49" charset="-122"/>
              </a:rPr>
              <a:t>4</a:t>
            </a:r>
            <a:endParaRPr lang="zh-CN" altLang="en-US" sz="8800" b="1"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1688396" y="3971927"/>
            <a:ext cx="2764333" cy="704873"/>
          </a:xfrm>
          <a:prstGeom prst="rect">
            <a:avLst/>
          </a:prstGeom>
          <a:noFill/>
        </p:spPr>
        <p:txBody>
          <a:bodyPr wrap="square" rtlCol="0">
            <a:spAutoFit/>
          </a:bodyPr>
          <a:lstStyle/>
          <a:p>
            <a:pPr lvl="0" algn="ctr">
              <a:lnSpc>
                <a:spcPct val="120000"/>
              </a:lnSpc>
              <a:defRPr/>
            </a:pPr>
            <a:r>
              <a:rPr lang="zh-CN" altLang="en-US" sz="3600" dirty="0"/>
              <a:t>需求分析</a:t>
            </a:r>
            <a:endParaRPr kumimoji="0" lang="en-US" altLang="zh-CN" sz="36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p:cNvSpPr txBox="1"/>
          <p:nvPr/>
        </p:nvSpPr>
        <p:spPr>
          <a:xfrm>
            <a:off x="1558650" y="2947810"/>
            <a:ext cx="2041601" cy="584775"/>
          </a:xfrm>
          <a:prstGeom prst="rect">
            <a:avLst/>
          </a:prstGeom>
          <a:noFill/>
        </p:spPr>
        <p:txBody>
          <a:bodyPr wrap="square" rtlCol="0">
            <a:spAutoFit/>
          </a:bodyPr>
          <a:lstStyle/>
          <a:p>
            <a:pPr>
              <a:buClr>
                <a:srgbClr val="35C6F3"/>
              </a:buClr>
            </a:pPr>
            <a:r>
              <a:rPr lang="en-US" altLang="zh-CN" sz="3200" dirty="0">
                <a:solidFill>
                  <a:schemeClr val="bg1"/>
                </a:solidFill>
                <a:latin typeface="黑体" panose="02010609060101010101" pitchFamily="49" charset="-122"/>
                <a:ea typeface="黑体" panose="02010609060101010101" pitchFamily="49" charset="-122"/>
              </a:rPr>
              <a:t>Pa</a:t>
            </a:r>
            <a:r>
              <a:rPr lang="en-US" altLang="zh-CN" sz="3200" dirty="0">
                <a:latin typeface="黑体" panose="02010609060101010101" pitchFamily="49" charset="-122"/>
                <a:ea typeface="黑体" panose="02010609060101010101" pitchFamily="49" charset="-122"/>
              </a:rPr>
              <a:t>rt one</a:t>
            </a:r>
          </a:p>
        </p:txBody>
      </p:sp>
    </p:spTree>
  </p:cSld>
  <p:clrMapOvr>
    <a:masterClrMapping/>
  </p:clrMapOvr>
  <p:transition spd="slow" advTm="3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47"/>
          <p:cNvSpPr/>
          <p:nvPr/>
        </p:nvSpPr>
        <p:spPr bwMode="auto">
          <a:xfrm rot="21480000" flipH="1">
            <a:off x="3372603" y="2178023"/>
            <a:ext cx="1787206" cy="1065163"/>
          </a:xfrm>
          <a:custGeom>
            <a:avLst/>
            <a:gdLst>
              <a:gd name="T0" fmla="*/ 0 w 2262142"/>
              <a:gd name="T1" fmla="*/ 0 h 1396256"/>
              <a:gd name="T2" fmla="*/ 74770 w 2262142"/>
              <a:gd name="T3" fmla="*/ 1396256 h 1396256"/>
              <a:gd name="T4" fmla="*/ 2262142 w 2262142"/>
              <a:gd name="T5" fmla="*/ 1396256 h 1396256"/>
              <a:gd name="T6" fmla="*/ 0 w 2262142"/>
              <a:gd name="T7" fmla="*/ 0 h 1396256"/>
              <a:gd name="T8" fmla="*/ 2262142 w 2262142"/>
              <a:gd name="T9" fmla="*/ 1396256 h 1396256"/>
            </a:gdLst>
            <a:ahLst/>
            <a:cxnLst>
              <a:cxn ang="0">
                <a:pos x="T0" y="T1"/>
              </a:cxn>
              <a:cxn ang="0">
                <a:pos x="T2" y="T3"/>
              </a:cxn>
              <a:cxn ang="0">
                <a:pos x="T4" y="T5"/>
              </a:cxn>
            </a:cxnLst>
            <a:rect l="T6" t="T7" r="T8" b="T9"/>
            <a:pathLst>
              <a:path w="2262142" h="1396256">
                <a:moveTo>
                  <a:pt x="0" y="0"/>
                </a:moveTo>
                <a:lnTo>
                  <a:pt x="74770" y="1396256"/>
                </a:lnTo>
                <a:lnTo>
                  <a:pt x="2262142" y="1396256"/>
                </a:lnTo>
                <a:close/>
              </a:path>
            </a:pathLst>
          </a:custGeom>
          <a:solidFill>
            <a:srgbClr val="97B3CD"/>
          </a:solidFill>
          <a:ln>
            <a:noFill/>
          </a:ln>
        </p:spPr>
        <p:txBody>
          <a:bodyPr anchor="ctr"/>
          <a:lstStyle/>
          <a:p>
            <a:endParaRPr lang="zh-CN" altLang="en-US">
              <a:solidFill>
                <a:prstClr val="black"/>
              </a:solidFill>
              <a:latin typeface="Arial" panose="020B0604020202020204"/>
              <a:ea typeface="微软雅黑" panose="020B0503020204020204" charset="-122"/>
              <a:sym typeface="Arial" panose="020B0604020202020204"/>
            </a:endParaRPr>
          </a:p>
        </p:txBody>
      </p:sp>
      <p:sp>
        <p:nvSpPr>
          <p:cNvPr id="34" name="任意多边形 51"/>
          <p:cNvSpPr/>
          <p:nvPr/>
        </p:nvSpPr>
        <p:spPr bwMode="auto">
          <a:xfrm>
            <a:off x="5118038" y="2154154"/>
            <a:ext cx="1342642" cy="1065163"/>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rgbClr val="4E67C4">
              <a:alpha val="67000"/>
            </a:srgbClr>
          </a:solidFill>
          <a:ln>
            <a:noFill/>
          </a:ln>
        </p:spPr>
        <p:txBody>
          <a:bodyPr anchor="ctr"/>
          <a:lstStyle/>
          <a:p>
            <a:endParaRPr lang="zh-CN" altLang="en-US">
              <a:solidFill>
                <a:prstClr val="black"/>
              </a:solidFill>
              <a:latin typeface="Arial" panose="020B0604020202020204"/>
              <a:ea typeface="微软雅黑" panose="020B0503020204020204" charset="-122"/>
              <a:sym typeface="Arial" panose="020B0604020202020204"/>
            </a:endParaRPr>
          </a:p>
        </p:txBody>
      </p:sp>
      <p:sp>
        <p:nvSpPr>
          <p:cNvPr id="35" name="任意多边形 63"/>
          <p:cNvSpPr/>
          <p:nvPr/>
        </p:nvSpPr>
        <p:spPr bwMode="auto">
          <a:xfrm rot="120000" flipH="1" flipV="1">
            <a:off x="3336023" y="3885710"/>
            <a:ext cx="1787206" cy="1060688"/>
          </a:xfrm>
          <a:custGeom>
            <a:avLst/>
            <a:gdLst>
              <a:gd name="T0" fmla="*/ 1901961 w 1901961"/>
              <a:gd name="T1" fmla="*/ 1128526 h 1128526"/>
              <a:gd name="T2" fmla="*/ 62575 w 1901961"/>
              <a:gd name="T3" fmla="*/ 1128526 h 1128526"/>
              <a:gd name="T4" fmla="*/ 0 w 1901961"/>
              <a:gd name="T5" fmla="*/ 290 h 1128526"/>
              <a:gd name="T6" fmla="*/ 8289 w 1901961"/>
              <a:gd name="T7" fmla="*/ 0 h 1128526"/>
              <a:gd name="T8" fmla="*/ 0 w 1901961"/>
              <a:gd name="T9" fmla="*/ 0 h 1128526"/>
              <a:gd name="T10" fmla="*/ 1901961 w 1901961"/>
              <a:gd name="T11" fmla="*/ 1128526 h 1128526"/>
            </a:gdLst>
            <a:ahLst/>
            <a:cxnLst>
              <a:cxn ang="0">
                <a:pos x="T0" y="T1"/>
              </a:cxn>
              <a:cxn ang="0">
                <a:pos x="T2" y="T3"/>
              </a:cxn>
              <a:cxn ang="0">
                <a:pos x="T4" y="T5"/>
              </a:cxn>
              <a:cxn ang="0">
                <a:pos x="T6" y="T7"/>
              </a:cxn>
            </a:cxnLst>
            <a:rect l="T8" t="T9" r="T10" b="T11"/>
            <a:pathLst>
              <a:path w="1901961" h="1128526">
                <a:moveTo>
                  <a:pt x="1901961" y="1128526"/>
                </a:moveTo>
                <a:lnTo>
                  <a:pt x="62575" y="1128526"/>
                </a:lnTo>
                <a:lnTo>
                  <a:pt x="0" y="290"/>
                </a:lnTo>
                <a:lnTo>
                  <a:pt x="8289" y="0"/>
                </a:lnTo>
                <a:close/>
              </a:path>
            </a:pathLst>
          </a:custGeom>
          <a:solidFill>
            <a:srgbClr val="807BA3"/>
          </a:solidFill>
          <a:ln>
            <a:noFill/>
          </a:ln>
        </p:spPr>
        <p:txBody>
          <a:bodyPr anchor="ctr"/>
          <a:lstStyle/>
          <a:p>
            <a:endParaRPr lang="zh-CN" altLang="en-US">
              <a:solidFill>
                <a:prstClr val="black"/>
              </a:solidFill>
              <a:latin typeface="Arial" panose="020B0604020202020204"/>
              <a:ea typeface="微软雅黑" panose="020B0503020204020204" charset="-122"/>
              <a:sym typeface="Arial" panose="020B0604020202020204"/>
            </a:endParaRPr>
          </a:p>
        </p:txBody>
      </p:sp>
      <p:sp>
        <p:nvSpPr>
          <p:cNvPr id="36" name="任意多边形 53"/>
          <p:cNvSpPr/>
          <p:nvPr/>
        </p:nvSpPr>
        <p:spPr bwMode="auto">
          <a:xfrm flipV="1">
            <a:off x="5065048" y="3909579"/>
            <a:ext cx="1342642" cy="1053228"/>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rgbClr val="807BA3">
              <a:alpha val="67000"/>
            </a:srgbClr>
          </a:solidFill>
          <a:ln>
            <a:noFill/>
          </a:ln>
        </p:spPr>
        <p:txBody>
          <a:bodyPr anchor="ctr"/>
          <a:lstStyle/>
          <a:p>
            <a:endParaRPr lang="zh-CN" altLang="en-US">
              <a:solidFill>
                <a:prstClr val="black"/>
              </a:solidFill>
              <a:latin typeface="Arial" panose="020B0604020202020204"/>
              <a:ea typeface="微软雅黑" panose="020B0503020204020204" charset="-122"/>
              <a:sym typeface="Arial" panose="020B0604020202020204"/>
            </a:endParaRPr>
          </a:p>
        </p:txBody>
      </p:sp>
      <p:sp>
        <p:nvSpPr>
          <p:cNvPr id="37" name="任意多边形 55"/>
          <p:cNvSpPr/>
          <p:nvPr/>
        </p:nvSpPr>
        <p:spPr bwMode="auto">
          <a:xfrm rot="13105210" flipV="1">
            <a:off x="2821344" y="4575572"/>
            <a:ext cx="2819548" cy="826471"/>
          </a:xfrm>
          <a:custGeom>
            <a:avLst/>
            <a:gdLst>
              <a:gd name="T0" fmla="*/ 0 w 3567861"/>
              <a:gd name="T1" fmla="*/ 1045825 h 1045825"/>
              <a:gd name="T2" fmla="*/ 829510 w 3567861"/>
              <a:gd name="T3" fmla="*/ 0 h 1045825"/>
              <a:gd name="T4" fmla="*/ 3567861 w 3567861"/>
              <a:gd name="T5" fmla="*/ 116658 h 1045825"/>
              <a:gd name="T6" fmla="*/ 0 w 3567861"/>
              <a:gd name="T7" fmla="*/ 1045825 h 1045825"/>
              <a:gd name="T8" fmla="*/ 0 w 3567861"/>
              <a:gd name="T9" fmla="*/ 0 h 1045825"/>
              <a:gd name="T10" fmla="*/ 3567861 w 3567861"/>
              <a:gd name="T11" fmla="*/ 1045825 h 1045825"/>
            </a:gdLst>
            <a:ahLst/>
            <a:cxnLst>
              <a:cxn ang="0">
                <a:pos x="T0" y="T1"/>
              </a:cxn>
              <a:cxn ang="0">
                <a:pos x="T2" y="T3"/>
              </a:cxn>
              <a:cxn ang="0">
                <a:pos x="T4" y="T5"/>
              </a:cxn>
              <a:cxn ang="0">
                <a:pos x="T6" y="T7"/>
              </a:cxn>
            </a:cxnLst>
            <a:rect l="T8" t="T9" r="T10" b="T11"/>
            <a:pathLst>
              <a:path w="3567861" h="1045825">
                <a:moveTo>
                  <a:pt x="0" y="1045825"/>
                </a:moveTo>
                <a:lnTo>
                  <a:pt x="829510" y="0"/>
                </a:lnTo>
                <a:lnTo>
                  <a:pt x="3567861" y="116658"/>
                </a:lnTo>
                <a:cubicBezTo>
                  <a:pt x="2354936" y="465266"/>
                  <a:pt x="1212925" y="697217"/>
                  <a:pt x="0" y="1045825"/>
                </a:cubicBezTo>
                <a:close/>
              </a:path>
            </a:pathLst>
          </a:custGeom>
          <a:solidFill>
            <a:srgbClr val="97B3CD"/>
          </a:solidFill>
          <a:ln>
            <a:noFill/>
          </a:ln>
        </p:spPr>
        <p:txBody>
          <a:bodyPr anchor="ctr"/>
          <a:lstStyle/>
          <a:p>
            <a:endParaRPr lang="zh-CN" altLang="en-US">
              <a:solidFill>
                <a:prstClr val="black"/>
              </a:solidFill>
              <a:latin typeface="Arial" panose="020B0604020202020204"/>
              <a:ea typeface="微软雅黑" panose="020B0503020204020204" charset="-122"/>
              <a:sym typeface="Arial" panose="020B0604020202020204"/>
            </a:endParaRPr>
          </a:p>
        </p:txBody>
      </p:sp>
      <p:sp>
        <p:nvSpPr>
          <p:cNvPr id="46" name="任意多边形 56"/>
          <p:cNvSpPr/>
          <p:nvPr/>
        </p:nvSpPr>
        <p:spPr bwMode="auto">
          <a:xfrm flipV="1">
            <a:off x="5048638" y="5118596"/>
            <a:ext cx="1342642" cy="1048753"/>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rgbClr val="4E67C4">
              <a:alpha val="67000"/>
            </a:srgbClr>
          </a:solidFill>
          <a:ln>
            <a:noFill/>
          </a:ln>
        </p:spPr>
        <p:txBody>
          <a:bodyPr anchor="ctr"/>
          <a:lstStyle/>
          <a:p>
            <a:endParaRPr lang="zh-CN" altLang="en-US">
              <a:solidFill>
                <a:prstClr val="black"/>
              </a:solidFill>
              <a:latin typeface="Arial" panose="020B0604020202020204"/>
              <a:ea typeface="微软雅黑" panose="020B0503020204020204" charset="-122"/>
              <a:sym typeface="Arial" panose="020B0604020202020204"/>
            </a:endParaRPr>
          </a:p>
        </p:txBody>
      </p:sp>
      <p:sp>
        <p:nvSpPr>
          <p:cNvPr id="47" name="任意多边形 58"/>
          <p:cNvSpPr/>
          <p:nvPr/>
        </p:nvSpPr>
        <p:spPr bwMode="auto">
          <a:xfrm rot="8494790">
            <a:off x="2874334" y="1751362"/>
            <a:ext cx="2819548" cy="826471"/>
          </a:xfrm>
          <a:custGeom>
            <a:avLst/>
            <a:gdLst>
              <a:gd name="T0" fmla="*/ 0 w 3567861"/>
              <a:gd name="T1" fmla="*/ 1045825 h 1045825"/>
              <a:gd name="T2" fmla="*/ 829510 w 3567861"/>
              <a:gd name="T3" fmla="*/ 0 h 1045825"/>
              <a:gd name="T4" fmla="*/ 3567861 w 3567861"/>
              <a:gd name="T5" fmla="*/ 116658 h 1045825"/>
              <a:gd name="T6" fmla="*/ 0 w 3567861"/>
              <a:gd name="T7" fmla="*/ 1045825 h 1045825"/>
              <a:gd name="T8" fmla="*/ 0 w 3567861"/>
              <a:gd name="T9" fmla="*/ 0 h 1045825"/>
              <a:gd name="T10" fmla="*/ 3567861 w 3567861"/>
              <a:gd name="T11" fmla="*/ 1045825 h 1045825"/>
            </a:gdLst>
            <a:ahLst/>
            <a:cxnLst>
              <a:cxn ang="0">
                <a:pos x="T0" y="T1"/>
              </a:cxn>
              <a:cxn ang="0">
                <a:pos x="T2" y="T3"/>
              </a:cxn>
              <a:cxn ang="0">
                <a:pos x="T4" y="T5"/>
              </a:cxn>
              <a:cxn ang="0">
                <a:pos x="T6" y="T7"/>
              </a:cxn>
            </a:cxnLst>
            <a:rect l="T8" t="T9" r="T10" b="T11"/>
            <a:pathLst>
              <a:path w="3567861" h="1045825">
                <a:moveTo>
                  <a:pt x="0" y="1045825"/>
                </a:moveTo>
                <a:lnTo>
                  <a:pt x="829510" y="0"/>
                </a:lnTo>
                <a:lnTo>
                  <a:pt x="3567861" y="116658"/>
                </a:lnTo>
                <a:cubicBezTo>
                  <a:pt x="2354936" y="465266"/>
                  <a:pt x="1212925" y="697217"/>
                  <a:pt x="0" y="1045825"/>
                </a:cubicBezTo>
                <a:close/>
              </a:path>
            </a:pathLst>
          </a:custGeom>
          <a:solidFill>
            <a:srgbClr val="807BA3"/>
          </a:solidFill>
          <a:ln>
            <a:noFill/>
          </a:ln>
        </p:spPr>
        <p:txBody>
          <a:bodyPr anchor="ctr"/>
          <a:lstStyle/>
          <a:p>
            <a:endParaRPr lang="zh-CN" altLang="en-US">
              <a:solidFill>
                <a:prstClr val="black"/>
              </a:solidFill>
              <a:latin typeface="Arial" panose="020B0604020202020204"/>
              <a:ea typeface="微软雅黑" panose="020B0503020204020204" charset="-122"/>
              <a:sym typeface="Arial" panose="020B0604020202020204"/>
            </a:endParaRPr>
          </a:p>
        </p:txBody>
      </p:sp>
      <p:sp>
        <p:nvSpPr>
          <p:cNvPr id="48" name="任意多边形 59"/>
          <p:cNvSpPr/>
          <p:nvPr/>
        </p:nvSpPr>
        <p:spPr bwMode="auto">
          <a:xfrm>
            <a:off x="5118038" y="978597"/>
            <a:ext cx="1342642" cy="1050244"/>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rgbClr val="807BA3">
              <a:alpha val="67000"/>
            </a:srgbClr>
          </a:solidFill>
          <a:ln>
            <a:noFill/>
          </a:ln>
        </p:spPr>
        <p:txBody>
          <a:bodyPr anchor="ctr"/>
          <a:lstStyle/>
          <a:p>
            <a:endParaRPr lang="zh-CN" altLang="en-US">
              <a:solidFill>
                <a:prstClr val="black"/>
              </a:solidFill>
              <a:latin typeface="Arial" panose="020B0604020202020204"/>
              <a:ea typeface="微软雅黑" panose="020B0503020204020204" charset="-122"/>
              <a:sym typeface="Arial" panose="020B0604020202020204"/>
            </a:endParaRPr>
          </a:p>
        </p:txBody>
      </p:sp>
      <p:sp>
        <p:nvSpPr>
          <p:cNvPr id="60" name="文本框 10"/>
          <p:cNvSpPr>
            <a:spLocks noChangeArrowheads="1"/>
          </p:cNvSpPr>
          <p:nvPr/>
        </p:nvSpPr>
        <p:spPr bwMode="auto">
          <a:xfrm>
            <a:off x="5350777" y="1319053"/>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Aft>
                <a:spcPct val="40000"/>
              </a:spcAft>
              <a:buClr>
                <a:srgbClr val="292929"/>
              </a:buClr>
              <a:defRPr/>
            </a:pPr>
            <a:r>
              <a:rPr lang="zh-CN" altLang="en-US" dirty="0">
                <a:latin typeface="Arial" panose="020B0604020202020204"/>
                <a:ea typeface="微软雅黑" panose="020B0503020204020204" charset="-122"/>
                <a:sym typeface="Arial" panose="020B0604020202020204"/>
              </a:rPr>
              <a:t>管理员</a:t>
            </a:r>
            <a:endParaRPr lang="en-US" altLang="zh-CN" dirty="0">
              <a:latin typeface="Arial" panose="020B0604020202020204"/>
              <a:ea typeface="微软雅黑" panose="020B0503020204020204" charset="-122"/>
              <a:sym typeface="Arial" panose="020B0604020202020204"/>
            </a:endParaRPr>
          </a:p>
        </p:txBody>
      </p:sp>
      <p:sp>
        <p:nvSpPr>
          <p:cNvPr id="61" name="文本框 37"/>
          <p:cNvSpPr>
            <a:spLocks noChangeArrowheads="1"/>
          </p:cNvSpPr>
          <p:nvPr/>
        </p:nvSpPr>
        <p:spPr bwMode="auto">
          <a:xfrm>
            <a:off x="5235361" y="250206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noProof="1">
                <a:latin typeface="Arial" panose="020B0604020202020204"/>
                <a:ea typeface="微软雅黑" panose="020B0503020204020204" charset="-122"/>
                <a:sym typeface="Arial" panose="020B0604020202020204"/>
              </a:rPr>
              <a:t>杨枨老师</a:t>
            </a:r>
            <a:endParaRPr lang="id-ID" altLang="id-ID" noProof="1">
              <a:latin typeface="Arial" panose="020B0604020202020204"/>
              <a:ea typeface="微软雅黑" panose="020B0503020204020204" charset="-122"/>
              <a:sym typeface="Arial" panose="020B0604020202020204"/>
            </a:endParaRPr>
          </a:p>
        </p:txBody>
      </p:sp>
      <p:sp>
        <p:nvSpPr>
          <p:cNvPr id="64" name="文本框 38"/>
          <p:cNvSpPr>
            <a:spLocks noChangeArrowheads="1"/>
          </p:cNvSpPr>
          <p:nvPr/>
        </p:nvSpPr>
        <p:spPr bwMode="auto">
          <a:xfrm>
            <a:off x="5118250" y="4231388"/>
            <a:ext cx="12362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noProof="1">
                <a:latin typeface="Arial" panose="020B0604020202020204"/>
                <a:ea typeface="微软雅黑" panose="020B0503020204020204" charset="-122"/>
                <a:sym typeface="Arial" panose="020B0604020202020204"/>
              </a:rPr>
              <a:t>体验用户</a:t>
            </a:r>
            <a:r>
              <a:rPr lang="en-US" altLang="zh-CN" noProof="1">
                <a:latin typeface="Arial" panose="020B0604020202020204"/>
                <a:ea typeface="微软雅黑" panose="020B0503020204020204" charset="-122"/>
                <a:sym typeface="Arial" panose="020B0604020202020204"/>
              </a:rPr>
              <a:t>1</a:t>
            </a:r>
            <a:endParaRPr lang="id-ID" altLang="id-ID" noProof="1">
              <a:latin typeface="Arial" panose="020B0604020202020204"/>
              <a:ea typeface="微软雅黑" panose="020B0503020204020204" charset="-122"/>
              <a:sym typeface="Arial" panose="020B0604020202020204"/>
            </a:endParaRPr>
          </a:p>
        </p:txBody>
      </p:sp>
      <p:sp>
        <p:nvSpPr>
          <p:cNvPr id="65" name="文本框 39"/>
          <p:cNvSpPr>
            <a:spLocks noChangeArrowheads="1"/>
          </p:cNvSpPr>
          <p:nvPr/>
        </p:nvSpPr>
        <p:spPr bwMode="auto">
          <a:xfrm>
            <a:off x="5135082" y="5491165"/>
            <a:ext cx="12362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noProof="1">
                <a:latin typeface="Arial" panose="020B0604020202020204"/>
                <a:ea typeface="微软雅黑" panose="020B0503020204020204" charset="-122"/>
                <a:sym typeface="Arial" panose="020B0604020202020204"/>
              </a:rPr>
              <a:t>体验用户</a:t>
            </a:r>
            <a:r>
              <a:rPr lang="en-US" altLang="zh-CN" noProof="1">
                <a:latin typeface="Arial" panose="020B0604020202020204"/>
                <a:ea typeface="微软雅黑" panose="020B0503020204020204" charset="-122"/>
                <a:sym typeface="Arial" panose="020B0604020202020204"/>
              </a:rPr>
              <a:t>2</a:t>
            </a:r>
            <a:endParaRPr lang="id-ID" altLang="id-ID" noProof="1">
              <a:latin typeface="Arial" panose="020B0604020202020204"/>
              <a:ea typeface="微软雅黑" panose="020B0503020204020204" charset="-122"/>
              <a:sym typeface="Arial" panose="020B0604020202020204"/>
            </a:endParaRPr>
          </a:p>
        </p:txBody>
      </p:sp>
      <p:sp>
        <p:nvSpPr>
          <p:cNvPr id="70" name="矩形 69"/>
          <p:cNvSpPr/>
          <p:nvPr/>
        </p:nvSpPr>
        <p:spPr>
          <a:xfrm>
            <a:off x="6693419" y="1088220"/>
            <a:ext cx="4249517" cy="830997"/>
          </a:xfrm>
          <a:prstGeom prst="rect">
            <a:avLst/>
          </a:prstGeom>
        </p:spPr>
        <p:txBody>
          <a:bodyPr wrap="square">
            <a:spAutoFit/>
          </a:bodyPr>
          <a:lstStyle/>
          <a:p>
            <a:r>
              <a:rPr lang="zh-CN" altLang="zh-CN" sz="1600" dirty="0"/>
              <a:t>人员：盛泽文、王烨涵、韩宇</a:t>
            </a:r>
          </a:p>
          <a:p>
            <a:r>
              <a:rPr lang="zh-CN" altLang="en-US" sz="1600" dirty="0"/>
              <a:t>（</a:t>
            </a:r>
            <a:r>
              <a:rPr lang="zh-CN" altLang="zh-CN" sz="1600" dirty="0"/>
              <a:t>使用并管理该小程序，</a:t>
            </a:r>
            <a:r>
              <a:rPr lang="zh-CN" altLang="en-US" sz="1600" dirty="0"/>
              <a:t>接收</a:t>
            </a:r>
            <a:r>
              <a:rPr lang="zh-CN" altLang="zh-CN" sz="1600" dirty="0"/>
              <a:t>用户反馈，及时更新</a:t>
            </a:r>
            <a:r>
              <a:rPr lang="zh-CN" altLang="en-US" sz="1600" dirty="0"/>
              <a:t>小程序）</a:t>
            </a:r>
            <a:endParaRPr lang="zh-CN" altLang="zh-CN" sz="1600" dirty="0"/>
          </a:p>
        </p:txBody>
      </p:sp>
      <p:sp>
        <p:nvSpPr>
          <p:cNvPr id="87" name="任意多边形 523"/>
          <p:cNvSpPr/>
          <p:nvPr/>
        </p:nvSpPr>
        <p:spPr>
          <a:xfrm>
            <a:off x="579626" y="2307464"/>
            <a:ext cx="2448615" cy="2285371"/>
          </a:xfrm>
          <a:custGeom>
            <a:avLst/>
            <a:gdLst/>
            <a:ahLst/>
            <a:cxnLst/>
            <a:rect l="l" t="t" r="r" b="b"/>
            <a:pathLst>
              <a:path w="275545" h="257175">
                <a:moveTo>
                  <a:pt x="86395" y="137773"/>
                </a:moveTo>
                <a:cubicBezTo>
                  <a:pt x="87352" y="137773"/>
                  <a:pt x="89409" y="138801"/>
                  <a:pt x="92566" y="140858"/>
                </a:cubicBezTo>
                <a:cubicBezTo>
                  <a:pt x="95723" y="142915"/>
                  <a:pt x="99215" y="145211"/>
                  <a:pt x="103042" y="147747"/>
                </a:cubicBezTo>
                <a:cubicBezTo>
                  <a:pt x="106869" y="150282"/>
                  <a:pt x="111988" y="152578"/>
                  <a:pt x="118398" y="154635"/>
                </a:cubicBezTo>
                <a:cubicBezTo>
                  <a:pt x="124808" y="156693"/>
                  <a:pt x="131267" y="157721"/>
                  <a:pt x="137772" y="157721"/>
                </a:cubicBezTo>
                <a:cubicBezTo>
                  <a:pt x="144278" y="157721"/>
                  <a:pt x="150736" y="156693"/>
                  <a:pt x="157147" y="154635"/>
                </a:cubicBezTo>
                <a:cubicBezTo>
                  <a:pt x="163557" y="152578"/>
                  <a:pt x="168676" y="150282"/>
                  <a:pt x="172503" y="147747"/>
                </a:cubicBezTo>
                <a:cubicBezTo>
                  <a:pt x="176330" y="145211"/>
                  <a:pt x="179822" y="142915"/>
                  <a:pt x="182979" y="140858"/>
                </a:cubicBezTo>
                <a:cubicBezTo>
                  <a:pt x="186136" y="138801"/>
                  <a:pt x="188193" y="137773"/>
                  <a:pt x="189150" y="137773"/>
                </a:cubicBezTo>
                <a:cubicBezTo>
                  <a:pt x="194986" y="137773"/>
                  <a:pt x="200320" y="138729"/>
                  <a:pt x="205152" y="140643"/>
                </a:cubicBezTo>
                <a:cubicBezTo>
                  <a:pt x="209983" y="142557"/>
                  <a:pt x="214073" y="145116"/>
                  <a:pt x="217422" y="148321"/>
                </a:cubicBezTo>
                <a:cubicBezTo>
                  <a:pt x="220771" y="151526"/>
                  <a:pt x="223737" y="155401"/>
                  <a:pt x="226320" y="159945"/>
                </a:cubicBezTo>
                <a:cubicBezTo>
                  <a:pt x="228903" y="164490"/>
                  <a:pt x="230960" y="169154"/>
                  <a:pt x="232491" y="173938"/>
                </a:cubicBezTo>
                <a:cubicBezTo>
                  <a:pt x="234022" y="178722"/>
                  <a:pt x="235289" y="183912"/>
                  <a:pt x="236294" y="189509"/>
                </a:cubicBezTo>
                <a:cubicBezTo>
                  <a:pt x="237299" y="195106"/>
                  <a:pt x="237968" y="200320"/>
                  <a:pt x="238303" y="205152"/>
                </a:cubicBezTo>
                <a:cubicBezTo>
                  <a:pt x="238638" y="209984"/>
                  <a:pt x="238805" y="214935"/>
                  <a:pt x="238805" y="220006"/>
                </a:cubicBezTo>
                <a:cubicBezTo>
                  <a:pt x="238805" y="231487"/>
                  <a:pt x="235313" y="240552"/>
                  <a:pt x="228329" y="247201"/>
                </a:cubicBezTo>
                <a:cubicBezTo>
                  <a:pt x="221345" y="253851"/>
                  <a:pt x="212064" y="257175"/>
                  <a:pt x="200488" y="257175"/>
                </a:cubicBezTo>
                <a:lnTo>
                  <a:pt x="75057" y="257175"/>
                </a:lnTo>
                <a:cubicBezTo>
                  <a:pt x="63481" y="257175"/>
                  <a:pt x="54200" y="253851"/>
                  <a:pt x="47216" y="247201"/>
                </a:cubicBezTo>
                <a:cubicBezTo>
                  <a:pt x="40232" y="240552"/>
                  <a:pt x="36739" y="231487"/>
                  <a:pt x="36739" y="220006"/>
                </a:cubicBezTo>
                <a:cubicBezTo>
                  <a:pt x="36739" y="214935"/>
                  <a:pt x="36907" y="209984"/>
                  <a:pt x="37242" y="205152"/>
                </a:cubicBezTo>
                <a:cubicBezTo>
                  <a:pt x="37577" y="200320"/>
                  <a:pt x="38246" y="195106"/>
                  <a:pt x="39251" y="189509"/>
                </a:cubicBezTo>
                <a:cubicBezTo>
                  <a:pt x="40255" y="183912"/>
                  <a:pt x="41523" y="178722"/>
                  <a:pt x="43054" y="173938"/>
                </a:cubicBezTo>
                <a:cubicBezTo>
                  <a:pt x="44585" y="169154"/>
                  <a:pt x="46642" y="164490"/>
                  <a:pt x="49225" y="159945"/>
                </a:cubicBezTo>
                <a:cubicBezTo>
                  <a:pt x="51808" y="155401"/>
                  <a:pt x="54774" y="151526"/>
                  <a:pt x="58123" y="148321"/>
                </a:cubicBezTo>
                <a:cubicBezTo>
                  <a:pt x="61471" y="145116"/>
                  <a:pt x="65562" y="142557"/>
                  <a:pt x="70393" y="140643"/>
                </a:cubicBezTo>
                <a:cubicBezTo>
                  <a:pt x="75225" y="138729"/>
                  <a:pt x="80559" y="137773"/>
                  <a:pt x="86395" y="137773"/>
                </a:cubicBezTo>
                <a:close/>
                <a:moveTo>
                  <a:pt x="257749" y="73479"/>
                </a:moveTo>
                <a:cubicBezTo>
                  <a:pt x="269613" y="73479"/>
                  <a:pt x="275545" y="90366"/>
                  <a:pt x="275545" y="124139"/>
                </a:cubicBezTo>
                <a:cubicBezTo>
                  <a:pt x="275545" y="131602"/>
                  <a:pt x="272866" y="137270"/>
                  <a:pt x="267508" y="141145"/>
                </a:cubicBezTo>
                <a:cubicBezTo>
                  <a:pt x="262150" y="145020"/>
                  <a:pt x="255549" y="146958"/>
                  <a:pt x="247703" y="146958"/>
                </a:cubicBezTo>
                <a:lnTo>
                  <a:pt x="228473" y="146958"/>
                </a:lnTo>
                <a:cubicBezTo>
                  <a:pt x="218618" y="135190"/>
                  <a:pt x="205941" y="129066"/>
                  <a:pt x="190442" y="128588"/>
                </a:cubicBezTo>
                <a:cubicBezTo>
                  <a:pt x="198191" y="117394"/>
                  <a:pt x="202066" y="105147"/>
                  <a:pt x="202066" y="91849"/>
                </a:cubicBezTo>
                <a:cubicBezTo>
                  <a:pt x="202066" y="89074"/>
                  <a:pt x="201827" y="85917"/>
                  <a:pt x="201349" y="82377"/>
                </a:cubicBezTo>
                <a:cubicBezTo>
                  <a:pt x="207663" y="84577"/>
                  <a:pt x="214026" y="85678"/>
                  <a:pt x="220436" y="85678"/>
                </a:cubicBezTo>
                <a:cubicBezTo>
                  <a:pt x="226081" y="85678"/>
                  <a:pt x="231773" y="84649"/>
                  <a:pt x="237514" y="82592"/>
                </a:cubicBezTo>
                <a:cubicBezTo>
                  <a:pt x="243254" y="80535"/>
                  <a:pt x="247919" y="78502"/>
                  <a:pt x="251506" y="76493"/>
                </a:cubicBezTo>
                <a:cubicBezTo>
                  <a:pt x="255094" y="74484"/>
                  <a:pt x="257175" y="73479"/>
                  <a:pt x="257749" y="73479"/>
                </a:cubicBezTo>
                <a:close/>
                <a:moveTo>
                  <a:pt x="17796" y="73479"/>
                </a:moveTo>
                <a:cubicBezTo>
                  <a:pt x="18370" y="73479"/>
                  <a:pt x="20451" y="74484"/>
                  <a:pt x="24039" y="76493"/>
                </a:cubicBezTo>
                <a:cubicBezTo>
                  <a:pt x="27626" y="78502"/>
                  <a:pt x="32291" y="80535"/>
                  <a:pt x="38031" y="82592"/>
                </a:cubicBezTo>
                <a:cubicBezTo>
                  <a:pt x="43772" y="84649"/>
                  <a:pt x="49464" y="85678"/>
                  <a:pt x="55109" y="85678"/>
                </a:cubicBezTo>
                <a:cubicBezTo>
                  <a:pt x="61519" y="85678"/>
                  <a:pt x="67882" y="84577"/>
                  <a:pt x="74196" y="82377"/>
                </a:cubicBezTo>
                <a:cubicBezTo>
                  <a:pt x="73718" y="85917"/>
                  <a:pt x="73479" y="89074"/>
                  <a:pt x="73479" y="91849"/>
                </a:cubicBezTo>
                <a:cubicBezTo>
                  <a:pt x="73479" y="105147"/>
                  <a:pt x="77354" y="117394"/>
                  <a:pt x="85103" y="128588"/>
                </a:cubicBezTo>
                <a:cubicBezTo>
                  <a:pt x="69604" y="129066"/>
                  <a:pt x="56927" y="135190"/>
                  <a:pt x="47072" y="146958"/>
                </a:cubicBezTo>
                <a:lnTo>
                  <a:pt x="27842" y="146958"/>
                </a:lnTo>
                <a:cubicBezTo>
                  <a:pt x="19996" y="146958"/>
                  <a:pt x="13395" y="145020"/>
                  <a:pt x="8037" y="141145"/>
                </a:cubicBezTo>
                <a:cubicBezTo>
                  <a:pt x="2679" y="137270"/>
                  <a:pt x="0" y="131602"/>
                  <a:pt x="0" y="124139"/>
                </a:cubicBezTo>
                <a:cubicBezTo>
                  <a:pt x="0" y="90366"/>
                  <a:pt x="5932" y="73479"/>
                  <a:pt x="17796" y="73479"/>
                </a:cubicBezTo>
                <a:close/>
                <a:moveTo>
                  <a:pt x="137772" y="36740"/>
                </a:moveTo>
                <a:cubicBezTo>
                  <a:pt x="152985" y="36740"/>
                  <a:pt x="165973" y="42121"/>
                  <a:pt x="176736" y="52885"/>
                </a:cubicBezTo>
                <a:cubicBezTo>
                  <a:pt x="187500" y="63648"/>
                  <a:pt x="192881" y="76636"/>
                  <a:pt x="192881" y="91849"/>
                </a:cubicBezTo>
                <a:cubicBezTo>
                  <a:pt x="192881" y="107061"/>
                  <a:pt x="187500" y="120049"/>
                  <a:pt x="176736" y="130812"/>
                </a:cubicBezTo>
                <a:cubicBezTo>
                  <a:pt x="165973" y="141576"/>
                  <a:pt x="152985" y="146958"/>
                  <a:pt x="137772" y="146958"/>
                </a:cubicBezTo>
                <a:cubicBezTo>
                  <a:pt x="122560" y="146958"/>
                  <a:pt x="109572" y="141576"/>
                  <a:pt x="98809" y="130812"/>
                </a:cubicBezTo>
                <a:cubicBezTo>
                  <a:pt x="88045" y="120049"/>
                  <a:pt x="82664" y="107061"/>
                  <a:pt x="82664" y="91849"/>
                </a:cubicBezTo>
                <a:cubicBezTo>
                  <a:pt x="82664" y="76636"/>
                  <a:pt x="88045" y="63648"/>
                  <a:pt x="98809" y="52885"/>
                </a:cubicBezTo>
                <a:cubicBezTo>
                  <a:pt x="109572" y="42121"/>
                  <a:pt x="122560" y="36740"/>
                  <a:pt x="137772" y="36740"/>
                </a:cubicBezTo>
                <a:close/>
                <a:moveTo>
                  <a:pt x="220436" y="0"/>
                </a:moveTo>
                <a:cubicBezTo>
                  <a:pt x="230577" y="0"/>
                  <a:pt x="239236" y="3588"/>
                  <a:pt x="246412" y="10764"/>
                </a:cubicBezTo>
                <a:cubicBezTo>
                  <a:pt x="253587" y="17940"/>
                  <a:pt x="257175" y="26598"/>
                  <a:pt x="257175" y="36740"/>
                </a:cubicBezTo>
                <a:cubicBezTo>
                  <a:pt x="257175" y="46881"/>
                  <a:pt x="253587" y="55540"/>
                  <a:pt x="246412" y="62716"/>
                </a:cubicBezTo>
                <a:cubicBezTo>
                  <a:pt x="239236" y="69891"/>
                  <a:pt x="230577" y="73479"/>
                  <a:pt x="220436" y="73479"/>
                </a:cubicBezTo>
                <a:cubicBezTo>
                  <a:pt x="210294" y="73479"/>
                  <a:pt x="201636" y="69891"/>
                  <a:pt x="194460" y="62716"/>
                </a:cubicBezTo>
                <a:cubicBezTo>
                  <a:pt x="187284" y="55540"/>
                  <a:pt x="183697" y="46881"/>
                  <a:pt x="183697" y="36740"/>
                </a:cubicBezTo>
                <a:cubicBezTo>
                  <a:pt x="183697" y="26598"/>
                  <a:pt x="187284" y="17940"/>
                  <a:pt x="194460" y="10764"/>
                </a:cubicBezTo>
                <a:cubicBezTo>
                  <a:pt x="201636" y="3588"/>
                  <a:pt x="210294" y="0"/>
                  <a:pt x="220436" y="0"/>
                </a:cubicBezTo>
                <a:close/>
                <a:moveTo>
                  <a:pt x="55109" y="0"/>
                </a:moveTo>
                <a:cubicBezTo>
                  <a:pt x="65251" y="0"/>
                  <a:pt x="73909" y="3588"/>
                  <a:pt x="81085" y="10764"/>
                </a:cubicBezTo>
                <a:cubicBezTo>
                  <a:pt x="88261" y="17940"/>
                  <a:pt x="91848" y="26598"/>
                  <a:pt x="91848" y="36740"/>
                </a:cubicBezTo>
                <a:cubicBezTo>
                  <a:pt x="91848" y="46881"/>
                  <a:pt x="88261" y="55540"/>
                  <a:pt x="81085" y="62716"/>
                </a:cubicBezTo>
                <a:cubicBezTo>
                  <a:pt x="73909" y="69891"/>
                  <a:pt x="65251" y="73479"/>
                  <a:pt x="55109" y="73479"/>
                </a:cubicBezTo>
                <a:cubicBezTo>
                  <a:pt x="44967" y="73479"/>
                  <a:pt x="36309" y="69891"/>
                  <a:pt x="29133" y="62716"/>
                </a:cubicBezTo>
                <a:cubicBezTo>
                  <a:pt x="21958" y="55540"/>
                  <a:pt x="18370" y="46881"/>
                  <a:pt x="18370" y="36740"/>
                </a:cubicBezTo>
                <a:cubicBezTo>
                  <a:pt x="18370" y="26598"/>
                  <a:pt x="21958" y="17940"/>
                  <a:pt x="29133" y="10764"/>
                </a:cubicBezTo>
                <a:cubicBezTo>
                  <a:pt x="36309" y="3588"/>
                  <a:pt x="44967" y="0"/>
                  <a:pt x="55109" y="0"/>
                </a:cubicBezTo>
                <a:close/>
              </a:path>
            </a:pathLst>
          </a:custGeom>
          <a:solidFill>
            <a:schemeClr val="accent1">
              <a:lumMod val="50000"/>
            </a:schemeClr>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US" sz="2000" dirty="0">
              <a:solidFill>
                <a:prstClr val="black"/>
              </a:solidFill>
              <a:latin typeface="Arial" panose="020B0604020202020204"/>
              <a:ea typeface="微软雅黑" panose="020B0503020204020204" charset="-122"/>
              <a:sym typeface="Arial" panose="020B0604020202020204"/>
            </a:endParaRPr>
          </a:p>
        </p:txBody>
      </p:sp>
      <p:sp>
        <p:nvSpPr>
          <p:cNvPr id="42" name="矩形 41"/>
          <p:cNvSpPr/>
          <p:nvPr/>
        </p:nvSpPr>
        <p:spPr>
          <a:xfrm>
            <a:off x="6613275" y="3754334"/>
            <a:ext cx="5313681" cy="1323439"/>
          </a:xfrm>
          <a:prstGeom prst="rect">
            <a:avLst/>
          </a:prstGeom>
        </p:spPr>
        <p:txBody>
          <a:bodyPr wrap="square">
            <a:spAutoFit/>
          </a:bodyPr>
          <a:lstStyle/>
          <a:p>
            <a:r>
              <a:rPr lang="zh-CN" altLang="zh-CN" sz="1600" dirty="0"/>
              <a:t>信管</a:t>
            </a:r>
            <a:r>
              <a:rPr lang="en-US" altLang="zh-CN" sz="1600" dirty="0"/>
              <a:t>1702 </a:t>
            </a:r>
            <a:r>
              <a:rPr lang="zh-CN" altLang="zh-CN" sz="1600" dirty="0"/>
              <a:t>王</a:t>
            </a:r>
            <a:r>
              <a:rPr lang="zh-CN" altLang="en-US" sz="1600" dirty="0"/>
              <a:t>翠丰，男</a:t>
            </a:r>
            <a:endParaRPr lang="en-US" altLang="zh-CN" sz="1600" dirty="0"/>
          </a:p>
          <a:p>
            <a:r>
              <a:rPr lang="zh-CN" altLang="en-US" sz="1600" dirty="0"/>
              <a:t>电话：</a:t>
            </a:r>
            <a:r>
              <a:rPr lang="en-US" altLang="zh-CN" sz="1600" dirty="0"/>
              <a:t>13902748130</a:t>
            </a:r>
            <a:endParaRPr lang="zh-CN" altLang="zh-CN" sz="1600" dirty="0"/>
          </a:p>
          <a:p>
            <a:r>
              <a:rPr lang="zh-CN" altLang="zh-CN" sz="1600" dirty="0"/>
              <a:t>用户自述：晚上每天都得</a:t>
            </a:r>
            <a:r>
              <a:rPr lang="en-US" altLang="zh-CN" sz="1600" dirty="0"/>
              <a:t>12</a:t>
            </a:r>
            <a:r>
              <a:rPr lang="zh-CN" altLang="zh-CN" sz="1600" dirty="0"/>
              <a:t>点后睡，觉得非常累才会睡觉，所以睡前爱刷手机，结果就是经常打呼，睡眠质量很差，早上起来还是没精神，很苦恼</a:t>
            </a:r>
          </a:p>
        </p:txBody>
      </p:sp>
      <p:sp>
        <p:nvSpPr>
          <p:cNvPr id="26" name="矩形 25"/>
          <p:cNvSpPr/>
          <p:nvPr/>
        </p:nvSpPr>
        <p:spPr>
          <a:xfrm>
            <a:off x="6613275" y="5147981"/>
            <a:ext cx="5274459" cy="1077218"/>
          </a:xfrm>
          <a:prstGeom prst="rect">
            <a:avLst/>
          </a:prstGeom>
        </p:spPr>
        <p:txBody>
          <a:bodyPr wrap="square">
            <a:spAutoFit/>
          </a:bodyPr>
          <a:lstStyle/>
          <a:p>
            <a:r>
              <a:rPr lang="zh-CN" altLang="en-US" sz="1600" dirty="0"/>
              <a:t>软工</a:t>
            </a:r>
            <a:r>
              <a:rPr lang="en-US" altLang="zh-CN" sz="1600" dirty="0"/>
              <a:t>1704 </a:t>
            </a:r>
            <a:r>
              <a:rPr lang="zh-CN" altLang="en-US" sz="1600" dirty="0"/>
              <a:t>张晚玥，女</a:t>
            </a:r>
            <a:endParaRPr lang="en-US" altLang="zh-CN" sz="1600" dirty="0"/>
          </a:p>
          <a:p>
            <a:r>
              <a:rPr lang="zh-CN" altLang="en-US" sz="1600" dirty="0"/>
              <a:t>电话：</a:t>
            </a:r>
            <a:r>
              <a:rPr lang="en-US" altLang="zh-CN" sz="1600" dirty="0"/>
              <a:t>13588270607</a:t>
            </a:r>
            <a:endParaRPr lang="zh-CN" altLang="en-US" sz="1600" dirty="0"/>
          </a:p>
          <a:p>
            <a:r>
              <a:rPr lang="zh-CN" altLang="en-US" sz="1600" dirty="0"/>
              <a:t>用户自述：晚上熄灯后经常会刷手机或者玩游戏，对第二天的状态影响很大</a:t>
            </a:r>
          </a:p>
        </p:txBody>
      </p:sp>
      <p:sp>
        <p:nvSpPr>
          <p:cNvPr id="27" name="矩形 26"/>
          <p:cNvSpPr/>
          <p:nvPr/>
        </p:nvSpPr>
        <p:spPr>
          <a:xfrm>
            <a:off x="6693419" y="2518462"/>
            <a:ext cx="4249517" cy="338554"/>
          </a:xfrm>
          <a:prstGeom prst="rect">
            <a:avLst/>
          </a:prstGeom>
        </p:spPr>
        <p:txBody>
          <a:bodyPr wrap="square">
            <a:spAutoFit/>
          </a:bodyPr>
          <a:lstStyle/>
          <a:p>
            <a:r>
              <a:rPr lang="zh-CN" altLang="en-US" sz="1600" dirty="0"/>
              <a:t>必然用户</a:t>
            </a:r>
            <a:endParaRPr lang="zh-CN" altLang="zh-CN" sz="1600" dirty="0"/>
          </a:p>
        </p:txBody>
      </p:sp>
      <p:sp>
        <p:nvSpPr>
          <p:cNvPr id="28" name="文本框 27"/>
          <p:cNvSpPr txBox="1"/>
          <p:nvPr/>
        </p:nvSpPr>
        <p:spPr>
          <a:xfrm>
            <a:off x="0" y="327930"/>
            <a:ext cx="2764333" cy="636841"/>
          </a:xfrm>
          <a:prstGeom prst="rect">
            <a:avLst/>
          </a:prstGeom>
          <a:noFill/>
        </p:spPr>
        <p:txBody>
          <a:bodyPr wrap="square" rtlCol="0">
            <a:spAutoFit/>
          </a:bodyPr>
          <a:lstStyle/>
          <a:p>
            <a:pPr lvl="0" algn="ctr">
              <a:lnSpc>
                <a:spcPct val="120000"/>
              </a:lnSpc>
              <a:defRPr/>
            </a:pPr>
            <a:r>
              <a:rPr lang="zh-CN" altLang="en-US" sz="3200" dirty="0"/>
              <a:t>用户类别</a:t>
            </a:r>
            <a:endParaRPr kumimoji="0" lang="en-US" altLang="zh-CN" sz="32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3000">
        <p14:switch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4" grpId="0"/>
      <p:bldP spid="65" grpId="0"/>
      <p:bldP spid="70" grpId="0"/>
      <p:bldP spid="42"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Arial"/>
              <a:ea typeface="微软雅黑"/>
              <a:cs typeface="+mn-ea"/>
              <a:sym typeface="Arial"/>
            </a:endParaRPr>
          </a:p>
        </p:txBody>
      </p:sp>
      <p:grpSp>
        <p:nvGrpSpPr>
          <p:cNvPr id="32" name="组合 55">
            <a:extLst>
              <a:ext uri="{FF2B5EF4-FFF2-40B4-BE49-F238E27FC236}">
                <a16:creationId xmlns:a16="http://schemas.microsoft.com/office/drawing/2014/main" id="{5810C8A4-D99D-4040-8F88-9F52C2862515}"/>
              </a:ext>
            </a:extLst>
          </p:cNvPr>
          <p:cNvGrpSpPr/>
          <p:nvPr/>
        </p:nvGrpSpPr>
        <p:grpSpPr bwMode="auto">
          <a:xfrm>
            <a:off x="4193818" y="177245"/>
            <a:ext cx="3573065" cy="696471"/>
            <a:chOff x="3791743" y="5346472"/>
            <a:chExt cx="5833187" cy="1152803"/>
          </a:xfrm>
          <a:effectLst/>
        </p:grpSpPr>
        <p:sp>
          <p:nvSpPr>
            <p:cNvPr id="33" name="任意多边形 166">
              <a:extLst>
                <a:ext uri="{FF2B5EF4-FFF2-40B4-BE49-F238E27FC236}">
                  <a16:creationId xmlns:a16="http://schemas.microsoft.com/office/drawing/2014/main" id="{5B4ABB04-B390-4285-B214-26A57D1C68BB}"/>
                </a:ext>
              </a:extLst>
            </p:cNvPr>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91" b="0" i="0" u="none" strike="noStrike" kern="1200" cap="none" spc="0" normalizeH="0" baseline="0" noProof="0" dirty="0">
                <a:ln>
                  <a:noFill/>
                </a:ln>
                <a:solidFill>
                  <a:prstClr val="white"/>
                </a:solidFill>
                <a:effectLst/>
                <a:uLnTx/>
                <a:uFillTx/>
                <a:latin typeface="Arial"/>
                <a:ea typeface="微软雅黑"/>
                <a:cs typeface="+mn-ea"/>
                <a:sym typeface="Arial"/>
              </a:endParaRPr>
            </a:p>
          </p:txBody>
        </p:sp>
        <p:sp>
          <p:nvSpPr>
            <p:cNvPr id="34" name="圆角矩形 165">
              <a:extLst>
                <a:ext uri="{FF2B5EF4-FFF2-40B4-BE49-F238E27FC236}">
                  <a16:creationId xmlns:a16="http://schemas.microsoft.com/office/drawing/2014/main" id="{56EC6CDB-7DE6-47EA-964A-7174009C4BA7}"/>
                </a:ext>
              </a:extLst>
            </p:cNvPr>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Arial"/>
                  <a:ea typeface="微软雅黑"/>
                  <a:cs typeface="+mn-ea"/>
                  <a:sym typeface="Arial"/>
                </a:rPr>
                <a:t>界面原型图</a:t>
              </a:r>
            </a:p>
          </p:txBody>
        </p:sp>
        <p:sp>
          <p:nvSpPr>
            <p:cNvPr id="35" name="圆角矩形 167">
              <a:extLst>
                <a:ext uri="{FF2B5EF4-FFF2-40B4-BE49-F238E27FC236}">
                  <a16:creationId xmlns:a16="http://schemas.microsoft.com/office/drawing/2014/main" id="{779F2BBB-F2CC-49B2-BC09-7A8995C91224}"/>
                </a:ext>
              </a:extLst>
            </p:cNvPr>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91" b="0" i="0" u="none" strike="noStrike" kern="1200" cap="none" spc="0" normalizeH="0" baseline="0" noProof="0">
                <a:ln>
                  <a:noFill/>
                </a:ln>
                <a:solidFill>
                  <a:prstClr val="white"/>
                </a:solidFill>
                <a:effectLst/>
                <a:uLnTx/>
                <a:uFillTx/>
                <a:latin typeface="Arial"/>
                <a:ea typeface="微软雅黑"/>
                <a:cs typeface="+mn-ea"/>
                <a:sym typeface="Arial"/>
              </a:endParaRPr>
            </a:p>
          </p:txBody>
        </p:sp>
      </p:grpSp>
      <p:pic>
        <p:nvPicPr>
          <p:cNvPr id="36" name="图片 35">
            <a:extLst>
              <a:ext uri="{FF2B5EF4-FFF2-40B4-BE49-F238E27FC236}">
                <a16:creationId xmlns:a16="http://schemas.microsoft.com/office/drawing/2014/main" id="{CEC99C02-4C55-4397-AA88-2FFC1266E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8770513" y="4368855"/>
            <a:ext cx="3825734" cy="2444559"/>
          </a:xfrm>
          <a:prstGeom prst="rect">
            <a:avLst/>
          </a:prstGeom>
        </p:spPr>
      </p:pic>
      <p:pic>
        <p:nvPicPr>
          <p:cNvPr id="38" name="图片 37">
            <a:extLst>
              <a:ext uri="{FF2B5EF4-FFF2-40B4-BE49-F238E27FC236}">
                <a16:creationId xmlns:a16="http://schemas.microsoft.com/office/drawing/2014/main" id="{E28BCF9A-9547-4955-9E42-8A5D0559E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093" y="-974416"/>
            <a:ext cx="4715822" cy="3013305"/>
          </a:xfrm>
          <a:prstGeom prst="rect">
            <a:avLst/>
          </a:prstGeom>
        </p:spPr>
      </p:pic>
      <p:pic>
        <p:nvPicPr>
          <p:cNvPr id="10" name="图片 9">
            <a:extLst>
              <a:ext uri="{FF2B5EF4-FFF2-40B4-BE49-F238E27FC236}">
                <a16:creationId xmlns:a16="http://schemas.microsoft.com/office/drawing/2014/main" id="{DC9DBE6F-3E11-4CC0-B9A5-E421D107D9DE}"/>
              </a:ext>
            </a:extLst>
          </p:cNvPr>
          <p:cNvPicPr/>
          <p:nvPr/>
        </p:nvPicPr>
        <p:blipFill rotWithShape="1">
          <a:blip r:embed="rId4">
            <a:extLst>
              <a:ext uri="{28A0092B-C50C-407E-A947-70E740481C1C}">
                <a14:useLocalDpi xmlns:a14="http://schemas.microsoft.com/office/drawing/2010/main" val="0"/>
              </a:ext>
            </a:extLst>
          </a:blip>
          <a:srcRect l="67542" t="22827"/>
          <a:stretch/>
        </p:blipFill>
        <p:spPr bwMode="auto">
          <a:xfrm>
            <a:off x="3715780" y="1410060"/>
            <a:ext cx="2992553" cy="5086274"/>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CB9D36D3-91D0-4608-8E83-30B1F0BEE99D}"/>
              </a:ext>
            </a:extLst>
          </p:cNvPr>
          <p:cNvPicPr/>
          <p:nvPr/>
        </p:nvPicPr>
        <p:blipFill rotWithShape="1">
          <a:blip r:embed="rId5">
            <a:extLst>
              <a:ext uri="{28A0092B-C50C-407E-A947-70E740481C1C}">
                <a14:useLocalDpi xmlns:a14="http://schemas.microsoft.com/office/drawing/2010/main" val="0"/>
              </a:ext>
            </a:extLst>
          </a:blip>
          <a:srcRect l="48644" t="21880"/>
          <a:stretch/>
        </p:blipFill>
        <p:spPr bwMode="auto">
          <a:xfrm>
            <a:off x="8225369" y="1313141"/>
            <a:ext cx="2924572" cy="5183193"/>
          </a:xfrm>
          <a:prstGeom prst="rect">
            <a:avLst/>
          </a:prstGeom>
          <a:ln>
            <a:noFill/>
          </a:ln>
          <a:extLst>
            <a:ext uri="{53640926-AAD7-44D8-BBD7-CCE9431645EC}">
              <a14:shadowObscured xmlns:a14="http://schemas.microsoft.com/office/drawing/2010/main"/>
            </a:ext>
          </a:extLst>
        </p:spPr>
      </p:pic>
      <p:sp>
        <p:nvSpPr>
          <p:cNvPr id="3" name="箭头: 右 2">
            <a:extLst>
              <a:ext uri="{FF2B5EF4-FFF2-40B4-BE49-F238E27FC236}">
                <a16:creationId xmlns:a16="http://schemas.microsoft.com/office/drawing/2014/main" id="{EA8C2B77-7C01-4A5E-8A3C-758C149B7BE0}"/>
              </a:ext>
            </a:extLst>
          </p:cNvPr>
          <p:cNvSpPr/>
          <p:nvPr/>
        </p:nvSpPr>
        <p:spPr>
          <a:xfrm>
            <a:off x="6900628" y="3118514"/>
            <a:ext cx="1280423" cy="600501"/>
          </a:xfrm>
          <a:prstGeom prst="rightArrow">
            <a:avLst/>
          </a:prstGeom>
          <a:solidFill>
            <a:schemeClr val="bg1"/>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注: 右箭头 4">
            <a:extLst>
              <a:ext uri="{FF2B5EF4-FFF2-40B4-BE49-F238E27FC236}">
                <a16:creationId xmlns:a16="http://schemas.microsoft.com/office/drawing/2014/main" id="{DCED06D9-D9CD-4E33-8889-555AB064CB30}"/>
              </a:ext>
            </a:extLst>
          </p:cNvPr>
          <p:cNvSpPr/>
          <p:nvPr/>
        </p:nvSpPr>
        <p:spPr>
          <a:xfrm>
            <a:off x="617738" y="2801203"/>
            <a:ext cx="3098042" cy="1255594"/>
          </a:xfrm>
          <a:prstGeom prst="rightArrowCallout">
            <a:avLst/>
          </a:prstGeom>
          <a:solidFill>
            <a:schemeClr val="bg1"/>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点击进入小程序</a:t>
            </a:r>
          </a:p>
        </p:txBody>
      </p:sp>
      <p:sp>
        <p:nvSpPr>
          <p:cNvPr id="6" name="文本框 5">
            <a:extLst>
              <a:ext uri="{FF2B5EF4-FFF2-40B4-BE49-F238E27FC236}">
                <a16:creationId xmlns:a16="http://schemas.microsoft.com/office/drawing/2014/main" id="{0240433E-2956-4EAB-8489-3E68A73A77B1}"/>
              </a:ext>
            </a:extLst>
          </p:cNvPr>
          <p:cNvSpPr txBox="1"/>
          <p:nvPr/>
        </p:nvSpPr>
        <p:spPr>
          <a:xfrm>
            <a:off x="4070937" y="1009950"/>
            <a:ext cx="2474533" cy="400110"/>
          </a:xfrm>
          <a:prstGeom prst="rect">
            <a:avLst/>
          </a:prstGeom>
          <a:noFill/>
        </p:spPr>
        <p:txBody>
          <a:bodyPr wrap="square" rtlCol="0">
            <a:spAutoFit/>
          </a:bodyPr>
          <a:lstStyle/>
          <a:p>
            <a:r>
              <a:rPr lang="zh-CN" altLang="en-US" sz="2000" dirty="0"/>
              <a:t>小程序的欢迎序界面</a:t>
            </a:r>
          </a:p>
        </p:txBody>
      </p:sp>
      <p:sp>
        <p:nvSpPr>
          <p:cNvPr id="15" name="文本框 14">
            <a:extLst>
              <a:ext uri="{FF2B5EF4-FFF2-40B4-BE49-F238E27FC236}">
                <a16:creationId xmlns:a16="http://schemas.microsoft.com/office/drawing/2014/main" id="{AF2E1170-5917-4288-8DA3-276D6DF5157D}"/>
              </a:ext>
            </a:extLst>
          </p:cNvPr>
          <p:cNvSpPr txBox="1"/>
          <p:nvPr/>
        </p:nvSpPr>
        <p:spPr>
          <a:xfrm>
            <a:off x="8589591" y="913030"/>
            <a:ext cx="2474533" cy="400110"/>
          </a:xfrm>
          <a:prstGeom prst="rect">
            <a:avLst/>
          </a:prstGeom>
          <a:noFill/>
        </p:spPr>
        <p:txBody>
          <a:bodyPr wrap="square" rtlCol="0">
            <a:spAutoFit/>
          </a:bodyPr>
          <a:lstStyle/>
          <a:p>
            <a:r>
              <a:rPr lang="zh-CN" altLang="en-US" sz="2000" dirty="0"/>
              <a:t>小程序的主界面</a:t>
            </a:r>
          </a:p>
        </p:txBody>
      </p:sp>
      <p:sp>
        <p:nvSpPr>
          <p:cNvPr id="7" name="文本框 6">
            <a:extLst>
              <a:ext uri="{FF2B5EF4-FFF2-40B4-BE49-F238E27FC236}">
                <a16:creationId xmlns:a16="http://schemas.microsoft.com/office/drawing/2014/main" id="{B6424583-23C5-4A2A-980D-4F8957A55950}"/>
              </a:ext>
            </a:extLst>
          </p:cNvPr>
          <p:cNvSpPr txBox="1"/>
          <p:nvPr/>
        </p:nvSpPr>
        <p:spPr>
          <a:xfrm>
            <a:off x="6961656" y="2195184"/>
            <a:ext cx="1280423" cy="923330"/>
          </a:xfrm>
          <a:prstGeom prst="rect">
            <a:avLst/>
          </a:prstGeom>
          <a:noFill/>
        </p:spPr>
        <p:txBody>
          <a:bodyPr wrap="square" rtlCol="0">
            <a:spAutoFit/>
          </a:bodyPr>
          <a:lstStyle/>
          <a:p>
            <a:r>
              <a:rPr lang="zh-CN" altLang="en-US" b="1" dirty="0"/>
              <a:t>点击</a:t>
            </a:r>
            <a:endParaRPr lang="en-US" altLang="zh-CN" b="1" dirty="0"/>
          </a:p>
          <a:p>
            <a:r>
              <a:rPr lang="zh-CN" altLang="en-US" b="1" dirty="0"/>
              <a:t>“点击进入”按钮</a:t>
            </a:r>
          </a:p>
        </p:txBody>
      </p:sp>
      <p:cxnSp>
        <p:nvCxnSpPr>
          <p:cNvPr id="18" name="直接连接符 17">
            <a:extLst>
              <a:ext uri="{FF2B5EF4-FFF2-40B4-BE49-F238E27FC236}">
                <a16:creationId xmlns:a16="http://schemas.microsoft.com/office/drawing/2014/main" id="{9E8E5C7F-B8BF-444C-A233-3223B1FC713E}"/>
              </a:ext>
            </a:extLst>
          </p:cNvPr>
          <p:cNvCxnSpPr>
            <a:cxnSpLocks/>
          </p:cNvCxnSpPr>
          <p:nvPr/>
        </p:nvCxnSpPr>
        <p:spPr>
          <a:xfrm flipH="1" flipV="1">
            <a:off x="3948349" y="1579477"/>
            <a:ext cx="910254" cy="87712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D250E0B-5622-46FC-B6B7-99EB6EA3AF18}"/>
              </a:ext>
            </a:extLst>
          </p:cNvPr>
          <p:cNvCxnSpPr>
            <a:cxnSpLocks/>
          </p:cNvCxnSpPr>
          <p:nvPr/>
        </p:nvCxnSpPr>
        <p:spPr>
          <a:xfrm flipH="1">
            <a:off x="2681377" y="1579476"/>
            <a:ext cx="1281867" cy="0"/>
          </a:xfrm>
          <a:prstGeom prst="straightConnector1">
            <a:avLst/>
          </a:prstGeom>
          <a:ln w="349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D0BDADD-0556-4B46-B7AE-6FBA697CFEFA}"/>
              </a:ext>
            </a:extLst>
          </p:cNvPr>
          <p:cNvSpPr txBox="1"/>
          <p:nvPr/>
        </p:nvSpPr>
        <p:spPr>
          <a:xfrm>
            <a:off x="1558698" y="1215649"/>
            <a:ext cx="1119431" cy="646331"/>
          </a:xfrm>
          <a:prstGeom prst="rect">
            <a:avLst/>
          </a:prstGeom>
          <a:noFill/>
        </p:spPr>
        <p:txBody>
          <a:bodyPr wrap="square" rtlCol="0">
            <a:spAutoFit/>
          </a:bodyPr>
          <a:lstStyle/>
          <a:p>
            <a:r>
              <a:rPr lang="zh-CN" altLang="en-US" dirty="0"/>
              <a:t>用户的</a:t>
            </a:r>
            <a:endParaRPr lang="en-US" altLang="zh-CN" dirty="0"/>
          </a:p>
          <a:p>
            <a:r>
              <a:rPr lang="zh-CN" altLang="en-US" dirty="0"/>
              <a:t>微信头像</a:t>
            </a:r>
          </a:p>
        </p:txBody>
      </p:sp>
      <p:cxnSp>
        <p:nvCxnSpPr>
          <p:cNvPr id="31" name="直接连接符 30">
            <a:extLst>
              <a:ext uri="{FF2B5EF4-FFF2-40B4-BE49-F238E27FC236}">
                <a16:creationId xmlns:a16="http://schemas.microsoft.com/office/drawing/2014/main" id="{D4F7DA3B-43A3-4FC7-BAB0-9271BD9FB77B}"/>
              </a:ext>
            </a:extLst>
          </p:cNvPr>
          <p:cNvCxnSpPr>
            <a:cxnSpLocks/>
          </p:cNvCxnSpPr>
          <p:nvPr/>
        </p:nvCxnSpPr>
        <p:spPr>
          <a:xfrm flipV="1">
            <a:off x="10249317" y="1764646"/>
            <a:ext cx="472189" cy="326443"/>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4CCA6B1-4D9C-4EBE-A273-9D1003D4EEF6}"/>
              </a:ext>
            </a:extLst>
          </p:cNvPr>
          <p:cNvCxnSpPr>
            <a:cxnSpLocks/>
          </p:cNvCxnSpPr>
          <p:nvPr/>
        </p:nvCxnSpPr>
        <p:spPr>
          <a:xfrm>
            <a:off x="10683380" y="1770610"/>
            <a:ext cx="505059" cy="0"/>
          </a:xfrm>
          <a:prstGeom prst="straightConnector1">
            <a:avLst/>
          </a:prstGeom>
          <a:ln w="349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69743579-C6DA-4F68-8097-DFE9032881E7}"/>
              </a:ext>
            </a:extLst>
          </p:cNvPr>
          <p:cNvSpPr txBox="1"/>
          <p:nvPr/>
        </p:nvSpPr>
        <p:spPr>
          <a:xfrm>
            <a:off x="11085912" y="1444758"/>
            <a:ext cx="1108191" cy="646331"/>
          </a:xfrm>
          <a:prstGeom prst="rect">
            <a:avLst/>
          </a:prstGeom>
          <a:noFill/>
        </p:spPr>
        <p:txBody>
          <a:bodyPr wrap="square" rtlCol="0">
            <a:spAutoFit/>
          </a:bodyPr>
          <a:lstStyle/>
          <a:p>
            <a:r>
              <a:rPr lang="zh-CN" altLang="en-US" dirty="0"/>
              <a:t>动态时钟</a:t>
            </a:r>
            <a:endParaRPr lang="en-US" altLang="zh-CN" dirty="0"/>
          </a:p>
          <a:p>
            <a:r>
              <a:rPr lang="zh-CN" altLang="en-US" dirty="0"/>
              <a:t>的图象</a:t>
            </a:r>
          </a:p>
        </p:txBody>
      </p:sp>
    </p:spTree>
    <p:extLst>
      <p:ext uri="{BB962C8B-B14F-4D97-AF65-F5344CB8AC3E}">
        <p14:creationId xmlns:p14="http://schemas.microsoft.com/office/powerpoint/2010/main" val="1334140422"/>
      </p:ext>
    </p:extLst>
  </p:cSld>
  <p:clrMapOvr>
    <a:masterClrMapping/>
  </p:clrMapOvr>
  <mc:AlternateContent xmlns:mc="http://schemas.openxmlformats.org/markup-compatibility/2006" xmlns:p14="http://schemas.microsoft.com/office/powerpoint/2010/main">
    <mc:Choice Requires="p14">
      <p:transition spd="slow" p14:dur="1250" advClick="0">
        <p14:switch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Arial"/>
              <a:ea typeface="微软雅黑"/>
              <a:cs typeface="+mn-ea"/>
              <a:sym typeface="Arial"/>
            </a:endParaRPr>
          </a:p>
        </p:txBody>
      </p:sp>
      <p:grpSp>
        <p:nvGrpSpPr>
          <p:cNvPr id="32" name="组合 55">
            <a:extLst>
              <a:ext uri="{FF2B5EF4-FFF2-40B4-BE49-F238E27FC236}">
                <a16:creationId xmlns:a16="http://schemas.microsoft.com/office/drawing/2014/main" id="{5810C8A4-D99D-4040-8F88-9F52C2862515}"/>
              </a:ext>
            </a:extLst>
          </p:cNvPr>
          <p:cNvGrpSpPr/>
          <p:nvPr/>
        </p:nvGrpSpPr>
        <p:grpSpPr bwMode="auto">
          <a:xfrm>
            <a:off x="4193818" y="177245"/>
            <a:ext cx="3573065" cy="696471"/>
            <a:chOff x="3791743" y="5346472"/>
            <a:chExt cx="5833187" cy="1152803"/>
          </a:xfrm>
          <a:effectLst/>
        </p:grpSpPr>
        <p:sp>
          <p:nvSpPr>
            <p:cNvPr id="33" name="任意多边形 166">
              <a:extLst>
                <a:ext uri="{FF2B5EF4-FFF2-40B4-BE49-F238E27FC236}">
                  <a16:creationId xmlns:a16="http://schemas.microsoft.com/office/drawing/2014/main" id="{5B4ABB04-B390-4285-B214-26A57D1C68BB}"/>
                </a:ext>
              </a:extLst>
            </p:cNvPr>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91" b="0" i="0" u="none" strike="noStrike" kern="1200" cap="none" spc="0" normalizeH="0" baseline="0" noProof="0" dirty="0">
                <a:ln>
                  <a:noFill/>
                </a:ln>
                <a:solidFill>
                  <a:prstClr val="white"/>
                </a:solidFill>
                <a:effectLst/>
                <a:uLnTx/>
                <a:uFillTx/>
                <a:latin typeface="Arial"/>
                <a:ea typeface="微软雅黑"/>
                <a:cs typeface="+mn-ea"/>
                <a:sym typeface="Arial"/>
              </a:endParaRPr>
            </a:p>
          </p:txBody>
        </p:sp>
        <p:sp>
          <p:nvSpPr>
            <p:cNvPr id="34" name="圆角矩形 165">
              <a:extLst>
                <a:ext uri="{FF2B5EF4-FFF2-40B4-BE49-F238E27FC236}">
                  <a16:creationId xmlns:a16="http://schemas.microsoft.com/office/drawing/2014/main" id="{56EC6CDB-7DE6-47EA-964A-7174009C4BA7}"/>
                </a:ext>
              </a:extLst>
            </p:cNvPr>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FF0000"/>
                  </a:solidFill>
                  <a:latin typeface="Arial"/>
                  <a:ea typeface="微软雅黑"/>
                  <a:cs typeface="+mn-ea"/>
                  <a:sym typeface="Arial"/>
                </a:rPr>
                <a:t>Button 1</a:t>
              </a:r>
              <a:endParaRPr kumimoji="0" lang="zh-CN" altLang="en-US" sz="2400" b="1" i="0" u="none" strike="noStrike" kern="1200" cap="none" spc="0" normalizeH="0" baseline="0" noProof="0" dirty="0">
                <a:ln>
                  <a:noFill/>
                </a:ln>
                <a:solidFill>
                  <a:srgbClr val="FF0000"/>
                </a:solidFill>
                <a:effectLst/>
                <a:uLnTx/>
                <a:uFillTx/>
                <a:latin typeface="Arial"/>
                <a:ea typeface="微软雅黑"/>
                <a:cs typeface="+mn-ea"/>
                <a:sym typeface="Arial"/>
              </a:endParaRPr>
            </a:p>
          </p:txBody>
        </p:sp>
        <p:sp>
          <p:nvSpPr>
            <p:cNvPr id="35" name="圆角矩形 167">
              <a:extLst>
                <a:ext uri="{FF2B5EF4-FFF2-40B4-BE49-F238E27FC236}">
                  <a16:creationId xmlns:a16="http://schemas.microsoft.com/office/drawing/2014/main" id="{779F2BBB-F2CC-49B2-BC09-7A8995C91224}"/>
                </a:ext>
              </a:extLst>
            </p:cNvPr>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91" b="0" i="0" u="none" strike="noStrike" kern="1200" cap="none" spc="0" normalizeH="0" baseline="0" noProof="0">
                <a:ln>
                  <a:noFill/>
                </a:ln>
                <a:solidFill>
                  <a:prstClr val="white"/>
                </a:solidFill>
                <a:effectLst/>
                <a:uLnTx/>
                <a:uFillTx/>
                <a:latin typeface="Arial"/>
                <a:ea typeface="微软雅黑"/>
                <a:cs typeface="+mn-ea"/>
                <a:sym typeface="Arial"/>
              </a:endParaRPr>
            </a:p>
          </p:txBody>
        </p:sp>
      </p:grpSp>
      <p:pic>
        <p:nvPicPr>
          <p:cNvPr id="36" name="图片 35">
            <a:extLst>
              <a:ext uri="{FF2B5EF4-FFF2-40B4-BE49-F238E27FC236}">
                <a16:creationId xmlns:a16="http://schemas.microsoft.com/office/drawing/2014/main" id="{CEC99C02-4C55-4397-AA88-2FFC1266E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8770513" y="4368855"/>
            <a:ext cx="3825734" cy="2444559"/>
          </a:xfrm>
          <a:prstGeom prst="rect">
            <a:avLst/>
          </a:prstGeom>
        </p:spPr>
      </p:pic>
      <p:pic>
        <p:nvPicPr>
          <p:cNvPr id="38" name="图片 37">
            <a:extLst>
              <a:ext uri="{FF2B5EF4-FFF2-40B4-BE49-F238E27FC236}">
                <a16:creationId xmlns:a16="http://schemas.microsoft.com/office/drawing/2014/main" id="{E28BCF9A-9547-4955-9E42-8A5D0559E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093" y="-974416"/>
            <a:ext cx="4715822" cy="3013305"/>
          </a:xfrm>
          <a:prstGeom prst="rect">
            <a:avLst/>
          </a:prstGeom>
        </p:spPr>
      </p:pic>
      <p:sp>
        <p:nvSpPr>
          <p:cNvPr id="3" name="箭头: 右 2">
            <a:extLst>
              <a:ext uri="{FF2B5EF4-FFF2-40B4-BE49-F238E27FC236}">
                <a16:creationId xmlns:a16="http://schemas.microsoft.com/office/drawing/2014/main" id="{E49BBB54-B1E1-4914-B74B-AC5227454AEE}"/>
              </a:ext>
            </a:extLst>
          </p:cNvPr>
          <p:cNvSpPr/>
          <p:nvPr/>
        </p:nvSpPr>
        <p:spPr>
          <a:xfrm>
            <a:off x="1303361" y="3560435"/>
            <a:ext cx="1569493" cy="696036"/>
          </a:xfrm>
          <a:prstGeom prst="rightArrow">
            <a:avLst/>
          </a:prstGeom>
          <a:solidFill>
            <a:schemeClr val="bg1"/>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F76F2BD-856C-448F-96E9-B42000EB4DA1}"/>
              </a:ext>
            </a:extLst>
          </p:cNvPr>
          <p:cNvSpPr txBox="1"/>
          <p:nvPr/>
        </p:nvSpPr>
        <p:spPr>
          <a:xfrm>
            <a:off x="1303361" y="2637105"/>
            <a:ext cx="1351128" cy="1015663"/>
          </a:xfrm>
          <a:prstGeom prst="rect">
            <a:avLst/>
          </a:prstGeom>
          <a:noFill/>
        </p:spPr>
        <p:txBody>
          <a:bodyPr wrap="square" rtlCol="0">
            <a:spAutoFit/>
          </a:bodyPr>
          <a:lstStyle/>
          <a:p>
            <a:r>
              <a:rPr lang="zh-CN" altLang="en-US" sz="2000" b="1" dirty="0"/>
              <a:t>点击</a:t>
            </a:r>
            <a:endParaRPr lang="en-US" altLang="zh-CN" sz="2000" b="1" dirty="0"/>
          </a:p>
          <a:p>
            <a:r>
              <a:rPr lang="zh-CN" altLang="en-US" sz="2000" b="1" dirty="0"/>
              <a:t>“开始睡觉”按钮</a:t>
            </a:r>
          </a:p>
        </p:txBody>
      </p:sp>
      <p:pic>
        <p:nvPicPr>
          <p:cNvPr id="11" name="图片 10"/>
          <p:cNvPicPr/>
          <p:nvPr/>
        </p:nvPicPr>
        <p:blipFill rotWithShape="1">
          <a:blip r:embed="rId4">
            <a:extLst>
              <a:ext uri="{28A0092B-C50C-407E-A947-70E740481C1C}">
                <a14:useLocalDpi xmlns:a14="http://schemas.microsoft.com/office/drawing/2010/main" val="0"/>
              </a:ext>
            </a:extLst>
          </a:blip>
          <a:srcRect l="45621" t="9297"/>
          <a:stretch/>
        </p:blipFill>
        <p:spPr bwMode="auto">
          <a:xfrm>
            <a:off x="3971497" y="996548"/>
            <a:ext cx="3507473" cy="5766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7323149"/>
      </p:ext>
    </p:extLst>
  </p:cSld>
  <p:clrMapOvr>
    <a:masterClrMapping/>
  </p:clrMapOvr>
  <mc:AlternateContent xmlns:mc="http://schemas.openxmlformats.org/markup-compatibility/2006" xmlns:p14="http://schemas.microsoft.com/office/powerpoint/2010/main">
    <mc:Choice Requires="p14">
      <p:transition spd="slow" p14:dur="1250" advClick="0">
        <p14:switch dir="l"/>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309" y="-151514"/>
            <a:ext cx="4421372" cy="4421372"/>
          </a:xfrm>
          <a:prstGeom prst="rect">
            <a:avLst/>
          </a:prstGeom>
        </p:spPr>
      </p:pic>
      <p:sp>
        <p:nvSpPr>
          <p:cNvPr id="5" name="文本框 4"/>
          <p:cNvSpPr txBox="1"/>
          <p:nvPr/>
        </p:nvSpPr>
        <p:spPr>
          <a:xfrm>
            <a:off x="1853610" y="2572475"/>
            <a:ext cx="2755900" cy="584775"/>
          </a:xfrm>
          <a:prstGeom prst="rect">
            <a:avLst/>
          </a:prstGeom>
          <a:noFill/>
        </p:spPr>
        <p:txBody>
          <a:bodyPr wrap="square" rtlCol="0">
            <a:spAutoFit/>
          </a:bodyPr>
          <a:lstStyle/>
          <a:p>
            <a:r>
              <a:rPr lang="en-US" altLang="zh-CN" sz="3200" spc="400" dirty="0">
                <a:solidFill>
                  <a:srgbClr val="807BA3"/>
                </a:solidFill>
                <a:latin typeface="黑体" panose="02010609060101010101" pitchFamily="49" charset="-122"/>
                <a:ea typeface="黑体" panose="02010609060101010101" pitchFamily="49" charset="-122"/>
              </a:rPr>
              <a:t>Contents</a:t>
            </a:r>
          </a:p>
        </p:txBody>
      </p:sp>
      <p:sp>
        <p:nvSpPr>
          <p:cNvPr id="6" name="文本框 5"/>
          <p:cNvSpPr txBox="1"/>
          <p:nvPr/>
        </p:nvSpPr>
        <p:spPr>
          <a:xfrm>
            <a:off x="1832344" y="3277308"/>
            <a:ext cx="2108200" cy="584775"/>
          </a:xfrm>
          <a:prstGeom prst="rect">
            <a:avLst/>
          </a:prstGeom>
          <a:noFill/>
        </p:spPr>
        <p:txBody>
          <a:bodyPr wrap="square" rtlCol="0">
            <a:spAutoFit/>
          </a:bodyPr>
          <a:lstStyle/>
          <a:p>
            <a:r>
              <a:rPr lang="zh-CN" altLang="en-US" sz="3200" b="1" spc="400" dirty="0">
                <a:solidFill>
                  <a:srgbClr val="807BA3"/>
                </a:solidFill>
                <a:latin typeface="黑体" panose="02010609060101010101" pitchFamily="49" charset="-122"/>
                <a:ea typeface="黑体" panose="02010609060101010101" pitchFamily="49" charset="-122"/>
              </a:rPr>
              <a:t>目录</a:t>
            </a:r>
            <a:endParaRPr lang="en-US" altLang="zh-CN" sz="3200" b="1" spc="400" dirty="0">
              <a:solidFill>
                <a:srgbClr val="807BA3"/>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1973317" y="3227659"/>
            <a:ext cx="186946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207662" y="84084"/>
            <a:ext cx="621707" cy="584775"/>
          </a:xfrm>
          <a:prstGeom prst="rect">
            <a:avLst/>
          </a:prstGeom>
          <a:noFill/>
        </p:spPr>
        <p:txBody>
          <a:bodyPr wrap="square" rtlCol="0">
            <a:spAutoFit/>
          </a:bodyPr>
          <a:lstStyle/>
          <a:p>
            <a:r>
              <a:rPr lang="en-US" altLang="zh-CN" sz="3200" b="1" dirty="0">
                <a:latin typeface="黑体" panose="02010609060101010101" pitchFamily="49" charset="-122"/>
                <a:ea typeface="黑体" panose="02010609060101010101" pitchFamily="49" charset="-122"/>
              </a:rPr>
              <a:t>01</a:t>
            </a:r>
            <a:endParaRPr lang="zh-CN" altLang="en-US" sz="3200" b="1" dirty="0">
              <a:latin typeface="黑体" panose="02010609060101010101" pitchFamily="49" charset="-122"/>
              <a:ea typeface="黑体" panose="02010609060101010101" pitchFamily="49" charset="-122"/>
            </a:endParaRPr>
          </a:p>
        </p:txBody>
      </p:sp>
      <p:sp>
        <p:nvSpPr>
          <p:cNvPr id="9" name="文本框 8"/>
          <p:cNvSpPr txBox="1"/>
          <p:nvPr/>
        </p:nvSpPr>
        <p:spPr>
          <a:xfrm>
            <a:off x="4207660" y="800149"/>
            <a:ext cx="621707" cy="584775"/>
          </a:xfrm>
          <a:prstGeom prst="rect">
            <a:avLst/>
          </a:prstGeom>
          <a:noFill/>
        </p:spPr>
        <p:txBody>
          <a:bodyPr wrap="square" rtlCol="0">
            <a:spAutoFit/>
          </a:bodyPr>
          <a:lstStyle/>
          <a:p>
            <a:r>
              <a:rPr lang="en-US" altLang="zh-CN" sz="3200" b="1" dirty="0">
                <a:latin typeface="黑体" panose="02010609060101010101" pitchFamily="49" charset="-122"/>
                <a:ea typeface="黑体" panose="02010609060101010101" pitchFamily="49" charset="-122"/>
              </a:rPr>
              <a:t>02</a:t>
            </a:r>
            <a:endParaRPr lang="zh-CN" altLang="en-US" sz="3200" b="1" dirty="0">
              <a:latin typeface="黑体" panose="02010609060101010101" pitchFamily="49" charset="-122"/>
              <a:ea typeface="黑体" panose="02010609060101010101" pitchFamily="49" charset="-122"/>
            </a:endParaRPr>
          </a:p>
        </p:txBody>
      </p:sp>
      <p:sp>
        <p:nvSpPr>
          <p:cNvPr id="10" name="文本框 9"/>
          <p:cNvSpPr txBox="1"/>
          <p:nvPr/>
        </p:nvSpPr>
        <p:spPr>
          <a:xfrm>
            <a:off x="4207659" y="1561757"/>
            <a:ext cx="621707" cy="584775"/>
          </a:xfrm>
          <a:prstGeom prst="rect">
            <a:avLst/>
          </a:prstGeom>
          <a:noFill/>
        </p:spPr>
        <p:txBody>
          <a:bodyPr wrap="square" rtlCol="0">
            <a:spAutoFit/>
          </a:bodyPr>
          <a:lstStyle/>
          <a:p>
            <a:r>
              <a:rPr lang="en-US" altLang="zh-CN" sz="3200" b="1" dirty="0">
                <a:latin typeface="黑体" panose="02010609060101010101" pitchFamily="49" charset="-122"/>
                <a:ea typeface="黑体" panose="02010609060101010101" pitchFamily="49" charset="-122"/>
              </a:rPr>
              <a:t>03</a:t>
            </a:r>
            <a:endParaRPr lang="zh-CN" altLang="en-US" sz="3200" b="1" dirty="0">
              <a:latin typeface="黑体" panose="02010609060101010101" pitchFamily="49" charset="-122"/>
              <a:ea typeface="黑体" panose="02010609060101010101" pitchFamily="49" charset="-122"/>
            </a:endParaRPr>
          </a:p>
        </p:txBody>
      </p:sp>
      <p:sp>
        <p:nvSpPr>
          <p:cNvPr id="11" name="文本框 10"/>
          <p:cNvSpPr txBox="1"/>
          <p:nvPr/>
        </p:nvSpPr>
        <p:spPr>
          <a:xfrm>
            <a:off x="4207658" y="2317629"/>
            <a:ext cx="621707" cy="584775"/>
          </a:xfrm>
          <a:prstGeom prst="rect">
            <a:avLst/>
          </a:prstGeom>
          <a:noFill/>
        </p:spPr>
        <p:txBody>
          <a:bodyPr wrap="square" rtlCol="0">
            <a:spAutoFit/>
          </a:bodyPr>
          <a:lstStyle/>
          <a:p>
            <a:r>
              <a:rPr lang="en-US" altLang="zh-CN" sz="3200" b="1" dirty="0">
                <a:latin typeface="黑体" panose="02010609060101010101" pitchFamily="49" charset="-122"/>
                <a:ea typeface="黑体" panose="02010609060101010101" pitchFamily="49" charset="-122"/>
              </a:rPr>
              <a:t>04</a:t>
            </a:r>
            <a:endParaRPr lang="zh-CN" altLang="en-US" sz="3200" b="1" dirty="0">
              <a:latin typeface="黑体" panose="02010609060101010101" pitchFamily="49" charset="-122"/>
              <a:ea typeface="黑体" panose="02010609060101010101" pitchFamily="49" charset="-122"/>
            </a:endParaRPr>
          </a:p>
        </p:txBody>
      </p:sp>
      <p:sp>
        <p:nvSpPr>
          <p:cNvPr id="13" name="文本框 12"/>
          <p:cNvSpPr txBox="1"/>
          <p:nvPr/>
        </p:nvSpPr>
        <p:spPr>
          <a:xfrm>
            <a:off x="5542258" y="273179"/>
            <a:ext cx="2905759" cy="461665"/>
          </a:xfrm>
          <a:prstGeom prst="rect">
            <a:avLst/>
          </a:prstGeom>
          <a:noFill/>
        </p:spPr>
        <p:txBody>
          <a:bodyPr wrap="square" rtlCol="0">
            <a:spAutoFit/>
          </a:bodyPr>
          <a:lstStyle/>
          <a:p>
            <a:pPr>
              <a:buClr>
                <a:srgbClr val="35C6F3"/>
              </a:buClr>
            </a:pPr>
            <a:r>
              <a:rPr lang="zh-CN" altLang="zh-CN" sz="2400" dirty="0"/>
              <a:t>引言</a:t>
            </a:r>
            <a:endParaRPr lang="en-US" altLang="zh-CN" sz="2400" dirty="0">
              <a:latin typeface="黑体" panose="02010609060101010101" pitchFamily="49" charset="-122"/>
              <a:ea typeface="黑体" panose="02010609060101010101" pitchFamily="49" charset="-122"/>
            </a:endParaRPr>
          </a:p>
        </p:txBody>
      </p:sp>
      <p:sp>
        <p:nvSpPr>
          <p:cNvPr id="15" name="文本框 14"/>
          <p:cNvSpPr txBox="1"/>
          <p:nvPr/>
        </p:nvSpPr>
        <p:spPr>
          <a:xfrm>
            <a:off x="5542257" y="1047358"/>
            <a:ext cx="2905759" cy="461665"/>
          </a:xfrm>
          <a:prstGeom prst="rect">
            <a:avLst/>
          </a:prstGeom>
          <a:noFill/>
        </p:spPr>
        <p:txBody>
          <a:bodyPr wrap="square" rtlCol="0">
            <a:spAutoFit/>
          </a:bodyPr>
          <a:lstStyle/>
          <a:p>
            <a:pPr>
              <a:buClr>
                <a:srgbClr val="35C6F3"/>
              </a:buClr>
            </a:pPr>
            <a:r>
              <a:rPr lang="zh-CN" altLang="en-US" sz="2400" dirty="0"/>
              <a:t>项目计划</a:t>
            </a:r>
            <a:endParaRPr lang="en-US" altLang="zh-CN" sz="2400" dirty="0">
              <a:latin typeface="黑体" panose="02010609060101010101" pitchFamily="49" charset="-122"/>
              <a:ea typeface="黑体" panose="02010609060101010101" pitchFamily="49" charset="-122"/>
            </a:endParaRPr>
          </a:p>
        </p:txBody>
      </p:sp>
      <p:sp>
        <p:nvSpPr>
          <p:cNvPr id="17" name="文本框 16"/>
          <p:cNvSpPr txBox="1"/>
          <p:nvPr/>
        </p:nvSpPr>
        <p:spPr>
          <a:xfrm>
            <a:off x="5542256" y="1786738"/>
            <a:ext cx="2905759" cy="461665"/>
          </a:xfrm>
          <a:prstGeom prst="rect">
            <a:avLst/>
          </a:prstGeom>
          <a:noFill/>
        </p:spPr>
        <p:txBody>
          <a:bodyPr wrap="square" rtlCol="0">
            <a:spAutoFit/>
          </a:bodyPr>
          <a:lstStyle/>
          <a:p>
            <a:pPr>
              <a:buClr>
                <a:srgbClr val="35C6F3"/>
              </a:buClr>
            </a:pPr>
            <a:r>
              <a:rPr lang="zh-CN" altLang="en-US" sz="2400" dirty="0"/>
              <a:t>可行性分析</a:t>
            </a:r>
            <a:endParaRPr lang="en-US" altLang="zh-CN" sz="2400" dirty="0">
              <a:latin typeface="黑体" panose="02010609060101010101" pitchFamily="49" charset="-122"/>
              <a:ea typeface="黑体" panose="02010609060101010101" pitchFamily="49" charset="-122"/>
            </a:endParaRPr>
          </a:p>
        </p:txBody>
      </p:sp>
      <p:sp>
        <p:nvSpPr>
          <p:cNvPr id="19" name="文本框 18"/>
          <p:cNvSpPr txBox="1"/>
          <p:nvPr/>
        </p:nvSpPr>
        <p:spPr>
          <a:xfrm>
            <a:off x="5542256" y="2518060"/>
            <a:ext cx="2905759" cy="461665"/>
          </a:xfrm>
          <a:prstGeom prst="rect">
            <a:avLst/>
          </a:prstGeom>
          <a:noFill/>
        </p:spPr>
        <p:txBody>
          <a:bodyPr wrap="square" rtlCol="0">
            <a:spAutoFit/>
          </a:bodyPr>
          <a:lstStyle/>
          <a:p>
            <a:pPr>
              <a:buClr>
                <a:srgbClr val="35C6F3"/>
              </a:buClr>
            </a:pPr>
            <a:r>
              <a:rPr lang="zh-CN" altLang="en-US" sz="2400" dirty="0"/>
              <a:t>需求分析</a:t>
            </a:r>
            <a:endParaRPr lang="en-US" altLang="zh-CN" sz="2400" dirty="0">
              <a:latin typeface="黑体" panose="02010609060101010101" pitchFamily="49" charset="-122"/>
              <a:ea typeface="黑体" panose="02010609060101010101" pitchFamily="49" charset="-122"/>
            </a:endParaRPr>
          </a:p>
        </p:txBody>
      </p:sp>
      <p:sp>
        <p:nvSpPr>
          <p:cNvPr id="20" name="矩形 19"/>
          <p:cNvSpPr/>
          <p:nvPr/>
        </p:nvSpPr>
        <p:spPr>
          <a:xfrm>
            <a:off x="5217554" y="157212"/>
            <a:ext cx="71967" cy="642937"/>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217552" y="918820"/>
            <a:ext cx="71967" cy="642937"/>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17551" y="1674692"/>
            <a:ext cx="71967" cy="642937"/>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217550" y="2422575"/>
            <a:ext cx="71967" cy="642937"/>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207658" y="3072597"/>
            <a:ext cx="621707" cy="584775"/>
          </a:xfrm>
          <a:prstGeom prst="rect">
            <a:avLst/>
          </a:prstGeom>
          <a:noFill/>
        </p:spPr>
        <p:txBody>
          <a:bodyPr wrap="square" rtlCol="0">
            <a:spAutoFit/>
          </a:bodyPr>
          <a:lstStyle/>
          <a:p>
            <a:r>
              <a:rPr lang="en-US" altLang="zh-CN" sz="3200" b="1" dirty="0">
                <a:latin typeface="黑体" panose="02010609060101010101" pitchFamily="49" charset="-122"/>
                <a:ea typeface="黑体" panose="02010609060101010101" pitchFamily="49" charset="-122"/>
              </a:rPr>
              <a:t>05</a:t>
            </a:r>
            <a:endParaRPr lang="zh-CN" altLang="en-US" sz="3200" b="1" dirty="0">
              <a:latin typeface="黑体" panose="02010609060101010101" pitchFamily="49" charset="-122"/>
              <a:ea typeface="黑体" panose="02010609060101010101" pitchFamily="49" charset="-122"/>
            </a:endParaRPr>
          </a:p>
        </p:txBody>
      </p:sp>
      <p:sp>
        <p:nvSpPr>
          <p:cNvPr id="26" name="文本框 25"/>
          <p:cNvSpPr txBox="1"/>
          <p:nvPr/>
        </p:nvSpPr>
        <p:spPr>
          <a:xfrm>
            <a:off x="5542256" y="3273028"/>
            <a:ext cx="2905759" cy="461665"/>
          </a:xfrm>
          <a:prstGeom prst="rect">
            <a:avLst/>
          </a:prstGeom>
          <a:noFill/>
        </p:spPr>
        <p:txBody>
          <a:bodyPr wrap="square" rtlCol="0">
            <a:spAutoFit/>
          </a:bodyPr>
          <a:lstStyle/>
          <a:p>
            <a:pPr>
              <a:buClr>
                <a:srgbClr val="35C6F3"/>
              </a:buClr>
            </a:pPr>
            <a:r>
              <a:rPr lang="zh-CN" altLang="en-US" sz="2400" dirty="0"/>
              <a:t>总体设计</a:t>
            </a:r>
            <a:endParaRPr lang="en-US" altLang="zh-CN" sz="2400" dirty="0">
              <a:latin typeface="黑体" panose="02010609060101010101" pitchFamily="49" charset="-122"/>
              <a:ea typeface="黑体" panose="02010609060101010101" pitchFamily="49" charset="-122"/>
            </a:endParaRPr>
          </a:p>
        </p:txBody>
      </p:sp>
      <p:sp>
        <p:nvSpPr>
          <p:cNvPr id="27" name="矩形 26"/>
          <p:cNvSpPr/>
          <p:nvPr/>
        </p:nvSpPr>
        <p:spPr>
          <a:xfrm>
            <a:off x="5217550" y="3177543"/>
            <a:ext cx="71967" cy="642937"/>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807124" y="3751796"/>
            <a:ext cx="621707" cy="584775"/>
          </a:xfrm>
          <a:prstGeom prst="rect">
            <a:avLst/>
          </a:prstGeom>
          <a:noFill/>
        </p:spPr>
        <p:txBody>
          <a:bodyPr wrap="square" rtlCol="0">
            <a:spAutoFit/>
          </a:bodyPr>
          <a:lstStyle/>
          <a:p>
            <a:r>
              <a:rPr lang="en-US" altLang="zh-CN" sz="3200" b="1" dirty="0">
                <a:latin typeface="黑体" panose="02010609060101010101" pitchFamily="49" charset="-122"/>
                <a:ea typeface="黑体" panose="02010609060101010101" pitchFamily="49" charset="-122"/>
              </a:rPr>
              <a:t>06</a:t>
            </a:r>
            <a:endParaRPr lang="zh-CN" altLang="en-US" sz="3200" b="1" dirty="0">
              <a:latin typeface="黑体" panose="02010609060101010101" pitchFamily="49" charset="-122"/>
              <a:ea typeface="黑体" panose="02010609060101010101" pitchFamily="49" charset="-122"/>
            </a:endParaRPr>
          </a:p>
        </p:txBody>
      </p:sp>
      <p:sp>
        <p:nvSpPr>
          <p:cNvPr id="29" name="文本框 28"/>
          <p:cNvSpPr txBox="1"/>
          <p:nvPr/>
        </p:nvSpPr>
        <p:spPr>
          <a:xfrm>
            <a:off x="9141722" y="3952227"/>
            <a:ext cx="2905759" cy="461665"/>
          </a:xfrm>
          <a:prstGeom prst="rect">
            <a:avLst/>
          </a:prstGeom>
          <a:noFill/>
        </p:spPr>
        <p:txBody>
          <a:bodyPr wrap="square" rtlCol="0">
            <a:spAutoFit/>
          </a:bodyPr>
          <a:lstStyle/>
          <a:p>
            <a:pPr>
              <a:buClr>
                <a:srgbClr val="35C6F3"/>
              </a:buClr>
            </a:pPr>
            <a:r>
              <a:rPr lang="zh-CN" altLang="en-US" sz="2400" dirty="0"/>
              <a:t>详细设计</a:t>
            </a:r>
            <a:endParaRPr lang="en-US" altLang="zh-CN" sz="2400" dirty="0">
              <a:latin typeface="黑体" panose="02010609060101010101" pitchFamily="49" charset="-122"/>
              <a:ea typeface="黑体" panose="02010609060101010101" pitchFamily="49" charset="-122"/>
            </a:endParaRPr>
          </a:p>
        </p:txBody>
      </p:sp>
      <p:sp>
        <p:nvSpPr>
          <p:cNvPr id="30" name="矩形 29"/>
          <p:cNvSpPr/>
          <p:nvPr/>
        </p:nvSpPr>
        <p:spPr>
          <a:xfrm>
            <a:off x="8817016" y="3856742"/>
            <a:ext cx="71967" cy="642937"/>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7807124" y="4510458"/>
            <a:ext cx="621707" cy="584775"/>
          </a:xfrm>
          <a:prstGeom prst="rect">
            <a:avLst/>
          </a:prstGeom>
          <a:noFill/>
        </p:spPr>
        <p:txBody>
          <a:bodyPr wrap="square" rtlCol="0">
            <a:spAutoFit/>
          </a:bodyPr>
          <a:lstStyle/>
          <a:p>
            <a:r>
              <a:rPr lang="en-US" altLang="zh-CN" sz="3200" b="1" dirty="0">
                <a:latin typeface="黑体" panose="02010609060101010101" pitchFamily="49" charset="-122"/>
                <a:ea typeface="黑体" panose="02010609060101010101" pitchFamily="49" charset="-122"/>
              </a:rPr>
              <a:t>07</a:t>
            </a:r>
            <a:endParaRPr lang="zh-CN" altLang="en-US" sz="3200" b="1" dirty="0">
              <a:latin typeface="黑体" panose="02010609060101010101" pitchFamily="49" charset="-122"/>
              <a:ea typeface="黑体" panose="02010609060101010101" pitchFamily="49" charset="-122"/>
            </a:endParaRPr>
          </a:p>
        </p:txBody>
      </p:sp>
      <p:sp>
        <p:nvSpPr>
          <p:cNvPr id="32" name="文本框 31"/>
          <p:cNvSpPr txBox="1"/>
          <p:nvPr/>
        </p:nvSpPr>
        <p:spPr>
          <a:xfrm>
            <a:off x="9141721" y="4706039"/>
            <a:ext cx="2905759" cy="461665"/>
          </a:xfrm>
          <a:prstGeom prst="rect">
            <a:avLst/>
          </a:prstGeom>
          <a:noFill/>
        </p:spPr>
        <p:txBody>
          <a:bodyPr wrap="square" rtlCol="0">
            <a:spAutoFit/>
          </a:bodyPr>
          <a:lstStyle/>
          <a:p>
            <a:pPr>
              <a:buClr>
                <a:srgbClr val="35C6F3"/>
              </a:buClr>
            </a:pPr>
            <a:r>
              <a:rPr lang="zh-CN" altLang="en-US" sz="2400" dirty="0"/>
              <a:t>实现</a:t>
            </a:r>
            <a:endParaRPr lang="en-US" altLang="zh-CN" sz="2400" dirty="0"/>
          </a:p>
        </p:txBody>
      </p:sp>
      <p:sp>
        <p:nvSpPr>
          <p:cNvPr id="33" name="矩形 32"/>
          <p:cNvSpPr/>
          <p:nvPr/>
        </p:nvSpPr>
        <p:spPr>
          <a:xfrm>
            <a:off x="8817016" y="4615404"/>
            <a:ext cx="71967" cy="642937"/>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807124" y="5222278"/>
            <a:ext cx="621707" cy="584775"/>
          </a:xfrm>
          <a:prstGeom prst="rect">
            <a:avLst/>
          </a:prstGeom>
          <a:noFill/>
        </p:spPr>
        <p:txBody>
          <a:bodyPr wrap="square" rtlCol="0">
            <a:spAutoFit/>
          </a:bodyPr>
          <a:lstStyle/>
          <a:p>
            <a:r>
              <a:rPr lang="en-US" altLang="zh-CN" sz="3200" b="1" dirty="0">
                <a:latin typeface="黑体" panose="02010609060101010101" pitchFamily="49" charset="-122"/>
                <a:ea typeface="黑体" panose="02010609060101010101" pitchFamily="49" charset="-122"/>
              </a:rPr>
              <a:t>08</a:t>
            </a:r>
            <a:endParaRPr lang="zh-CN" altLang="en-US" sz="3200" b="1" dirty="0">
              <a:latin typeface="黑体" panose="02010609060101010101" pitchFamily="49" charset="-122"/>
              <a:ea typeface="黑体" panose="02010609060101010101" pitchFamily="49" charset="-122"/>
            </a:endParaRPr>
          </a:p>
        </p:txBody>
      </p:sp>
      <p:sp>
        <p:nvSpPr>
          <p:cNvPr id="35" name="文本框 34"/>
          <p:cNvSpPr txBox="1"/>
          <p:nvPr/>
        </p:nvSpPr>
        <p:spPr>
          <a:xfrm>
            <a:off x="9141722" y="5422709"/>
            <a:ext cx="2905759" cy="461665"/>
          </a:xfrm>
          <a:prstGeom prst="rect">
            <a:avLst/>
          </a:prstGeom>
          <a:noFill/>
        </p:spPr>
        <p:txBody>
          <a:bodyPr wrap="square" rtlCol="0">
            <a:spAutoFit/>
          </a:bodyPr>
          <a:lstStyle/>
          <a:p>
            <a:pPr>
              <a:buClr>
                <a:srgbClr val="35C6F3"/>
              </a:buClr>
            </a:pPr>
            <a:r>
              <a:rPr lang="zh-CN" altLang="en-US" sz="2400" dirty="0"/>
              <a:t>测试计划</a:t>
            </a:r>
            <a:endParaRPr lang="en-US" altLang="zh-CN" sz="2400" dirty="0">
              <a:latin typeface="黑体" panose="02010609060101010101" pitchFamily="49" charset="-122"/>
              <a:ea typeface="黑体" panose="02010609060101010101" pitchFamily="49" charset="-122"/>
            </a:endParaRPr>
          </a:p>
        </p:txBody>
      </p:sp>
      <p:sp>
        <p:nvSpPr>
          <p:cNvPr id="36" name="矩形 35"/>
          <p:cNvSpPr/>
          <p:nvPr/>
        </p:nvSpPr>
        <p:spPr>
          <a:xfrm>
            <a:off x="8817016" y="5327224"/>
            <a:ext cx="71967" cy="642937"/>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7807124" y="5969157"/>
            <a:ext cx="621707" cy="584775"/>
          </a:xfrm>
          <a:prstGeom prst="rect">
            <a:avLst/>
          </a:prstGeom>
          <a:noFill/>
        </p:spPr>
        <p:txBody>
          <a:bodyPr wrap="square" rtlCol="0">
            <a:spAutoFit/>
          </a:bodyPr>
          <a:lstStyle/>
          <a:p>
            <a:r>
              <a:rPr lang="en-US" altLang="zh-CN" sz="3200" b="1" dirty="0">
                <a:latin typeface="黑体" panose="02010609060101010101" pitchFamily="49" charset="-122"/>
                <a:ea typeface="黑体" panose="02010609060101010101" pitchFamily="49" charset="-122"/>
              </a:rPr>
              <a:t>09</a:t>
            </a:r>
            <a:endParaRPr lang="zh-CN" altLang="en-US" sz="3200" b="1" dirty="0">
              <a:latin typeface="黑体" panose="02010609060101010101" pitchFamily="49" charset="-122"/>
              <a:ea typeface="黑体" panose="02010609060101010101" pitchFamily="49" charset="-122"/>
            </a:endParaRPr>
          </a:p>
        </p:txBody>
      </p:sp>
      <p:sp>
        <p:nvSpPr>
          <p:cNvPr id="38" name="文本框 37"/>
          <p:cNvSpPr txBox="1"/>
          <p:nvPr/>
        </p:nvSpPr>
        <p:spPr>
          <a:xfrm>
            <a:off x="9141722" y="6169588"/>
            <a:ext cx="2905759" cy="461665"/>
          </a:xfrm>
          <a:prstGeom prst="rect">
            <a:avLst/>
          </a:prstGeom>
          <a:noFill/>
        </p:spPr>
        <p:txBody>
          <a:bodyPr wrap="square" rtlCol="0">
            <a:spAutoFit/>
          </a:bodyPr>
          <a:lstStyle/>
          <a:p>
            <a:pPr>
              <a:buClr>
                <a:srgbClr val="35C6F3"/>
              </a:buClr>
            </a:pPr>
            <a:r>
              <a:rPr lang="zh-CN" altLang="en-US" sz="2400" dirty="0"/>
              <a:t>项目总结</a:t>
            </a:r>
            <a:endParaRPr lang="en-US" altLang="zh-CN" sz="2400" dirty="0"/>
          </a:p>
        </p:txBody>
      </p:sp>
      <p:sp>
        <p:nvSpPr>
          <p:cNvPr id="39" name="矩形 38"/>
          <p:cNvSpPr/>
          <p:nvPr/>
        </p:nvSpPr>
        <p:spPr>
          <a:xfrm>
            <a:off x="8817015" y="6009120"/>
            <a:ext cx="71967" cy="642937"/>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300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Arial"/>
              <a:ea typeface="微软雅黑"/>
              <a:cs typeface="+mn-ea"/>
              <a:sym typeface="Arial"/>
            </a:endParaRPr>
          </a:p>
        </p:txBody>
      </p:sp>
      <p:grpSp>
        <p:nvGrpSpPr>
          <p:cNvPr id="32" name="组合 55">
            <a:extLst>
              <a:ext uri="{FF2B5EF4-FFF2-40B4-BE49-F238E27FC236}">
                <a16:creationId xmlns:a16="http://schemas.microsoft.com/office/drawing/2014/main" id="{5810C8A4-D99D-4040-8F88-9F52C2862515}"/>
              </a:ext>
            </a:extLst>
          </p:cNvPr>
          <p:cNvGrpSpPr/>
          <p:nvPr/>
        </p:nvGrpSpPr>
        <p:grpSpPr bwMode="auto">
          <a:xfrm>
            <a:off x="4193818" y="177245"/>
            <a:ext cx="3573065" cy="696471"/>
            <a:chOff x="3791743" y="5346472"/>
            <a:chExt cx="5833187" cy="1152803"/>
          </a:xfrm>
          <a:effectLst/>
        </p:grpSpPr>
        <p:sp>
          <p:nvSpPr>
            <p:cNvPr id="33" name="任意多边形 166">
              <a:extLst>
                <a:ext uri="{FF2B5EF4-FFF2-40B4-BE49-F238E27FC236}">
                  <a16:creationId xmlns:a16="http://schemas.microsoft.com/office/drawing/2014/main" id="{5B4ABB04-B390-4285-B214-26A57D1C68BB}"/>
                </a:ext>
              </a:extLst>
            </p:cNvPr>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91" b="0" i="0" u="none" strike="noStrike" kern="1200" cap="none" spc="0" normalizeH="0" baseline="0" noProof="0" dirty="0">
                <a:ln>
                  <a:noFill/>
                </a:ln>
                <a:solidFill>
                  <a:prstClr val="white"/>
                </a:solidFill>
                <a:effectLst/>
                <a:uLnTx/>
                <a:uFillTx/>
                <a:latin typeface="Arial"/>
                <a:ea typeface="微软雅黑"/>
                <a:cs typeface="+mn-ea"/>
                <a:sym typeface="Arial"/>
              </a:endParaRPr>
            </a:p>
          </p:txBody>
        </p:sp>
        <p:sp>
          <p:nvSpPr>
            <p:cNvPr id="34" name="圆角矩形 165">
              <a:extLst>
                <a:ext uri="{FF2B5EF4-FFF2-40B4-BE49-F238E27FC236}">
                  <a16:creationId xmlns:a16="http://schemas.microsoft.com/office/drawing/2014/main" id="{56EC6CDB-7DE6-47EA-964A-7174009C4BA7}"/>
                </a:ext>
              </a:extLst>
            </p:cNvPr>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Arial"/>
                  <a:ea typeface="微软雅黑"/>
                  <a:cs typeface="+mn-ea"/>
                  <a:sym typeface="Arial"/>
                </a:rPr>
                <a:t>Button 2</a:t>
              </a:r>
              <a:endParaRPr kumimoji="0" lang="zh-CN" altLang="en-US" sz="2400" b="1" i="0" u="none" strike="noStrike" kern="1200" cap="none" spc="0" normalizeH="0" baseline="0" noProof="0" dirty="0">
                <a:ln>
                  <a:noFill/>
                </a:ln>
                <a:solidFill>
                  <a:srgbClr val="FF0000"/>
                </a:solidFill>
                <a:effectLst/>
                <a:uLnTx/>
                <a:uFillTx/>
                <a:latin typeface="Arial"/>
                <a:ea typeface="微软雅黑"/>
                <a:cs typeface="+mn-ea"/>
                <a:sym typeface="Arial"/>
              </a:endParaRPr>
            </a:p>
          </p:txBody>
        </p:sp>
        <p:sp>
          <p:nvSpPr>
            <p:cNvPr id="35" name="圆角矩形 167">
              <a:extLst>
                <a:ext uri="{FF2B5EF4-FFF2-40B4-BE49-F238E27FC236}">
                  <a16:creationId xmlns:a16="http://schemas.microsoft.com/office/drawing/2014/main" id="{779F2BBB-F2CC-49B2-BC09-7A8995C91224}"/>
                </a:ext>
              </a:extLst>
            </p:cNvPr>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91" b="0" i="0" u="none" strike="noStrike" kern="1200" cap="none" spc="0" normalizeH="0" baseline="0" noProof="0">
                <a:ln>
                  <a:noFill/>
                </a:ln>
                <a:solidFill>
                  <a:prstClr val="white"/>
                </a:solidFill>
                <a:effectLst/>
                <a:uLnTx/>
                <a:uFillTx/>
                <a:latin typeface="Arial"/>
                <a:ea typeface="微软雅黑"/>
                <a:cs typeface="+mn-ea"/>
                <a:sym typeface="Arial"/>
              </a:endParaRPr>
            </a:p>
          </p:txBody>
        </p:sp>
      </p:grpSp>
      <p:pic>
        <p:nvPicPr>
          <p:cNvPr id="36" name="图片 35">
            <a:extLst>
              <a:ext uri="{FF2B5EF4-FFF2-40B4-BE49-F238E27FC236}">
                <a16:creationId xmlns:a16="http://schemas.microsoft.com/office/drawing/2014/main" id="{CEC99C02-4C55-4397-AA88-2FFC1266E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8770513" y="4368855"/>
            <a:ext cx="3825734" cy="2444559"/>
          </a:xfrm>
          <a:prstGeom prst="rect">
            <a:avLst/>
          </a:prstGeom>
        </p:spPr>
      </p:pic>
      <p:pic>
        <p:nvPicPr>
          <p:cNvPr id="38" name="图片 37">
            <a:extLst>
              <a:ext uri="{FF2B5EF4-FFF2-40B4-BE49-F238E27FC236}">
                <a16:creationId xmlns:a16="http://schemas.microsoft.com/office/drawing/2014/main" id="{E28BCF9A-9547-4955-9E42-8A5D0559E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093" y="-974416"/>
            <a:ext cx="4715822" cy="3013305"/>
          </a:xfrm>
          <a:prstGeom prst="rect">
            <a:avLst/>
          </a:prstGeom>
        </p:spPr>
      </p:pic>
      <p:sp>
        <p:nvSpPr>
          <p:cNvPr id="3" name="箭头: 右 2">
            <a:extLst>
              <a:ext uri="{FF2B5EF4-FFF2-40B4-BE49-F238E27FC236}">
                <a16:creationId xmlns:a16="http://schemas.microsoft.com/office/drawing/2014/main" id="{E49BBB54-B1E1-4914-B74B-AC5227454AEE}"/>
              </a:ext>
            </a:extLst>
          </p:cNvPr>
          <p:cNvSpPr/>
          <p:nvPr/>
        </p:nvSpPr>
        <p:spPr>
          <a:xfrm>
            <a:off x="627797" y="3125337"/>
            <a:ext cx="1569493" cy="696036"/>
          </a:xfrm>
          <a:prstGeom prst="rightArrow">
            <a:avLst/>
          </a:prstGeom>
          <a:solidFill>
            <a:schemeClr val="bg1"/>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E0757650-2D8E-49EB-9F39-236FC9078251}"/>
              </a:ext>
            </a:extLst>
          </p:cNvPr>
          <p:cNvSpPr txBox="1"/>
          <p:nvPr/>
        </p:nvSpPr>
        <p:spPr>
          <a:xfrm>
            <a:off x="627797" y="2202007"/>
            <a:ext cx="1351128" cy="1015663"/>
          </a:xfrm>
          <a:prstGeom prst="rect">
            <a:avLst/>
          </a:prstGeom>
          <a:noFill/>
        </p:spPr>
        <p:txBody>
          <a:bodyPr wrap="square" rtlCol="0">
            <a:spAutoFit/>
          </a:bodyPr>
          <a:lstStyle/>
          <a:p>
            <a:r>
              <a:rPr lang="zh-CN" altLang="en-US" sz="2000" b="1" dirty="0"/>
              <a:t>点击</a:t>
            </a:r>
            <a:endParaRPr lang="en-US" altLang="zh-CN" sz="2000" b="1" dirty="0"/>
          </a:p>
          <a:p>
            <a:r>
              <a:rPr lang="zh-CN" altLang="en-US" sz="2000" b="1" dirty="0"/>
              <a:t>“睡眠小屋”</a:t>
            </a:r>
            <a:endParaRPr lang="en-US" altLang="zh-CN" sz="2000" b="1" dirty="0"/>
          </a:p>
          <a:p>
            <a:r>
              <a:rPr lang="zh-CN" altLang="en-US" sz="2000" b="1" dirty="0"/>
              <a:t>按钮</a:t>
            </a:r>
          </a:p>
        </p:txBody>
      </p:sp>
      <p:pic>
        <p:nvPicPr>
          <p:cNvPr id="1026" name="Picture 2" descr="C:\Users\盛泽文\Desktop\手绘家具png素材.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0513" y="1865343"/>
            <a:ext cx="2297956" cy="229795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13681" t="26982"/>
          <a:stretch/>
        </p:blipFill>
        <p:spPr>
          <a:xfrm>
            <a:off x="2266158" y="1851828"/>
            <a:ext cx="5815551" cy="3154343"/>
          </a:xfrm>
          <a:prstGeom prst="rect">
            <a:avLst/>
          </a:prstGeom>
        </p:spPr>
      </p:pic>
      <p:sp>
        <p:nvSpPr>
          <p:cNvPr id="5" name="TextBox 4"/>
          <p:cNvSpPr txBox="1"/>
          <p:nvPr/>
        </p:nvSpPr>
        <p:spPr>
          <a:xfrm>
            <a:off x="9039210" y="1865343"/>
            <a:ext cx="1760561" cy="369332"/>
          </a:xfrm>
          <a:prstGeom prst="rect">
            <a:avLst/>
          </a:prstGeom>
          <a:noFill/>
        </p:spPr>
        <p:txBody>
          <a:bodyPr wrap="square" rtlCol="0">
            <a:spAutoFit/>
          </a:bodyPr>
          <a:lstStyle/>
          <a:p>
            <a:r>
              <a:rPr lang="zh-CN" altLang="en-US" dirty="0"/>
              <a:t>家具元件示例</a:t>
            </a:r>
          </a:p>
        </p:txBody>
      </p:sp>
    </p:spTree>
    <p:extLst>
      <p:ext uri="{BB962C8B-B14F-4D97-AF65-F5344CB8AC3E}">
        <p14:creationId xmlns:p14="http://schemas.microsoft.com/office/powerpoint/2010/main" val="3277811489"/>
      </p:ext>
    </p:extLst>
  </p:cSld>
  <p:clrMapOvr>
    <a:masterClrMapping/>
  </p:clrMapOvr>
  <mc:AlternateContent xmlns:mc="http://schemas.openxmlformats.org/markup-compatibility/2006" xmlns:p14="http://schemas.microsoft.com/office/powerpoint/2010/main">
    <mc:Choice Requires="p14">
      <p:transition spd="slow" p14:dur="1250" advClick="0">
        <p14:switch dir="l"/>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Arial"/>
              <a:ea typeface="微软雅黑"/>
              <a:cs typeface="+mn-ea"/>
              <a:sym typeface="Arial"/>
            </a:endParaRPr>
          </a:p>
        </p:txBody>
      </p:sp>
      <p:grpSp>
        <p:nvGrpSpPr>
          <p:cNvPr id="32" name="组合 55">
            <a:extLst>
              <a:ext uri="{FF2B5EF4-FFF2-40B4-BE49-F238E27FC236}">
                <a16:creationId xmlns:a16="http://schemas.microsoft.com/office/drawing/2014/main" id="{5810C8A4-D99D-4040-8F88-9F52C2862515}"/>
              </a:ext>
            </a:extLst>
          </p:cNvPr>
          <p:cNvGrpSpPr/>
          <p:nvPr/>
        </p:nvGrpSpPr>
        <p:grpSpPr bwMode="auto">
          <a:xfrm>
            <a:off x="4193818" y="177245"/>
            <a:ext cx="3573065" cy="696471"/>
            <a:chOff x="3791743" y="5346472"/>
            <a:chExt cx="5833187" cy="1152803"/>
          </a:xfrm>
          <a:effectLst/>
        </p:grpSpPr>
        <p:sp>
          <p:nvSpPr>
            <p:cNvPr id="33" name="任意多边形 166">
              <a:extLst>
                <a:ext uri="{FF2B5EF4-FFF2-40B4-BE49-F238E27FC236}">
                  <a16:creationId xmlns:a16="http://schemas.microsoft.com/office/drawing/2014/main" id="{5B4ABB04-B390-4285-B214-26A57D1C68BB}"/>
                </a:ext>
              </a:extLst>
            </p:cNvPr>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91" b="0" i="0" u="none" strike="noStrike" kern="1200" cap="none" spc="0" normalizeH="0" baseline="0" noProof="0" dirty="0">
                <a:ln>
                  <a:noFill/>
                </a:ln>
                <a:solidFill>
                  <a:prstClr val="white"/>
                </a:solidFill>
                <a:effectLst/>
                <a:uLnTx/>
                <a:uFillTx/>
                <a:latin typeface="Arial"/>
                <a:ea typeface="微软雅黑"/>
                <a:cs typeface="+mn-ea"/>
                <a:sym typeface="Arial"/>
              </a:endParaRPr>
            </a:p>
          </p:txBody>
        </p:sp>
        <p:sp>
          <p:nvSpPr>
            <p:cNvPr id="34" name="圆角矩形 165">
              <a:extLst>
                <a:ext uri="{FF2B5EF4-FFF2-40B4-BE49-F238E27FC236}">
                  <a16:creationId xmlns:a16="http://schemas.microsoft.com/office/drawing/2014/main" id="{56EC6CDB-7DE6-47EA-964A-7174009C4BA7}"/>
                </a:ext>
              </a:extLst>
            </p:cNvPr>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Arial"/>
                  <a:ea typeface="微软雅黑"/>
                  <a:cs typeface="+mn-ea"/>
                  <a:sym typeface="Arial"/>
                </a:rPr>
                <a:t>Button 3</a:t>
              </a:r>
              <a:endParaRPr kumimoji="0" lang="zh-CN" altLang="en-US" sz="2400" b="1" i="0" u="none" strike="noStrike" kern="1200" cap="none" spc="0" normalizeH="0" baseline="0" noProof="0" dirty="0">
                <a:ln>
                  <a:noFill/>
                </a:ln>
                <a:solidFill>
                  <a:srgbClr val="FF0000"/>
                </a:solidFill>
                <a:effectLst/>
                <a:uLnTx/>
                <a:uFillTx/>
                <a:latin typeface="Arial"/>
                <a:ea typeface="微软雅黑"/>
                <a:cs typeface="+mn-ea"/>
                <a:sym typeface="Arial"/>
              </a:endParaRPr>
            </a:p>
          </p:txBody>
        </p:sp>
        <p:sp>
          <p:nvSpPr>
            <p:cNvPr id="35" name="圆角矩形 167">
              <a:extLst>
                <a:ext uri="{FF2B5EF4-FFF2-40B4-BE49-F238E27FC236}">
                  <a16:creationId xmlns:a16="http://schemas.microsoft.com/office/drawing/2014/main" id="{779F2BBB-F2CC-49B2-BC09-7A8995C91224}"/>
                </a:ext>
              </a:extLst>
            </p:cNvPr>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91" b="0" i="0" u="none" strike="noStrike" kern="1200" cap="none" spc="0" normalizeH="0" baseline="0" noProof="0">
                <a:ln>
                  <a:noFill/>
                </a:ln>
                <a:solidFill>
                  <a:prstClr val="white"/>
                </a:solidFill>
                <a:effectLst/>
                <a:uLnTx/>
                <a:uFillTx/>
                <a:latin typeface="Arial"/>
                <a:ea typeface="微软雅黑"/>
                <a:cs typeface="+mn-ea"/>
                <a:sym typeface="Arial"/>
              </a:endParaRPr>
            </a:p>
          </p:txBody>
        </p:sp>
      </p:grpSp>
      <p:pic>
        <p:nvPicPr>
          <p:cNvPr id="36" name="图片 35">
            <a:extLst>
              <a:ext uri="{FF2B5EF4-FFF2-40B4-BE49-F238E27FC236}">
                <a16:creationId xmlns:a16="http://schemas.microsoft.com/office/drawing/2014/main" id="{CEC99C02-4C55-4397-AA88-2FFC1266E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8770513" y="4368855"/>
            <a:ext cx="3825734" cy="2444559"/>
          </a:xfrm>
          <a:prstGeom prst="rect">
            <a:avLst/>
          </a:prstGeom>
        </p:spPr>
      </p:pic>
      <p:pic>
        <p:nvPicPr>
          <p:cNvPr id="38" name="图片 37">
            <a:extLst>
              <a:ext uri="{FF2B5EF4-FFF2-40B4-BE49-F238E27FC236}">
                <a16:creationId xmlns:a16="http://schemas.microsoft.com/office/drawing/2014/main" id="{E28BCF9A-9547-4955-9E42-8A5D0559E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093" y="-974416"/>
            <a:ext cx="4715822" cy="3013305"/>
          </a:xfrm>
          <a:prstGeom prst="rect">
            <a:avLst/>
          </a:prstGeom>
        </p:spPr>
      </p:pic>
      <p:sp>
        <p:nvSpPr>
          <p:cNvPr id="3" name="箭头: 右 2">
            <a:extLst>
              <a:ext uri="{FF2B5EF4-FFF2-40B4-BE49-F238E27FC236}">
                <a16:creationId xmlns:a16="http://schemas.microsoft.com/office/drawing/2014/main" id="{E49BBB54-B1E1-4914-B74B-AC5227454AEE}"/>
              </a:ext>
            </a:extLst>
          </p:cNvPr>
          <p:cNvSpPr/>
          <p:nvPr/>
        </p:nvSpPr>
        <p:spPr>
          <a:xfrm>
            <a:off x="1084588" y="3381022"/>
            <a:ext cx="1569493" cy="696036"/>
          </a:xfrm>
          <a:prstGeom prst="rightArrow">
            <a:avLst/>
          </a:prstGeom>
          <a:solidFill>
            <a:schemeClr val="bg1"/>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934F0668-19B3-41D3-BD85-CBD4F5646FAE}"/>
              </a:ext>
            </a:extLst>
          </p:cNvPr>
          <p:cNvSpPr txBox="1"/>
          <p:nvPr/>
        </p:nvSpPr>
        <p:spPr>
          <a:xfrm>
            <a:off x="1084588" y="2457692"/>
            <a:ext cx="1351128" cy="1015663"/>
          </a:xfrm>
          <a:prstGeom prst="rect">
            <a:avLst/>
          </a:prstGeom>
          <a:noFill/>
        </p:spPr>
        <p:txBody>
          <a:bodyPr wrap="square" rtlCol="0">
            <a:spAutoFit/>
          </a:bodyPr>
          <a:lstStyle/>
          <a:p>
            <a:r>
              <a:rPr lang="zh-CN" altLang="en-US" sz="2000" b="1" dirty="0"/>
              <a:t>点击</a:t>
            </a:r>
            <a:endParaRPr lang="en-US" altLang="zh-CN" sz="2000" b="1" dirty="0"/>
          </a:p>
          <a:p>
            <a:r>
              <a:rPr lang="zh-CN" altLang="en-US" sz="2000" b="1" dirty="0"/>
              <a:t>“设置”</a:t>
            </a:r>
            <a:endParaRPr lang="en-US" altLang="zh-CN" sz="2000" b="1" dirty="0"/>
          </a:p>
          <a:p>
            <a:r>
              <a:rPr lang="zh-CN" altLang="en-US" sz="2000" b="1" dirty="0"/>
              <a:t>按钮</a:t>
            </a:r>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47665" t="7265"/>
          <a:stretch/>
        </p:blipFill>
        <p:spPr>
          <a:xfrm>
            <a:off x="4193818" y="904970"/>
            <a:ext cx="3564697" cy="5794121"/>
          </a:xfrm>
          <a:prstGeom prst="rect">
            <a:avLst/>
          </a:prstGeom>
        </p:spPr>
      </p:pic>
    </p:spTree>
    <p:extLst>
      <p:ext uri="{BB962C8B-B14F-4D97-AF65-F5344CB8AC3E}">
        <p14:creationId xmlns:p14="http://schemas.microsoft.com/office/powerpoint/2010/main" val="3040842841"/>
      </p:ext>
    </p:extLst>
  </p:cSld>
  <p:clrMapOvr>
    <a:masterClrMapping/>
  </p:clrMapOvr>
  <mc:AlternateContent xmlns:mc="http://schemas.openxmlformats.org/markup-compatibility/2006" xmlns:p14="http://schemas.microsoft.com/office/powerpoint/2010/main">
    <mc:Choice Requires="p14">
      <p:transition spd="slow" p14:dur="1250" advClick="0">
        <p14:switch dir="l"/>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Arial"/>
              <a:ea typeface="微软雅黑"/>
              <a:cs typeface="+mn-ea"/>
              <a:sym typeface="Arial"/>
            </a:endParaRPr>
          </a:p>
        </p:txBody>
      </p:sp>
      <p:grpSp>
        <p:nvGrpSpPr>
          <p:cNvPr id="32" name="组合 55">
            <a:extLst>
              <a:ext uri="{FF2B5EF4-FFF2-40B4-BE49-F238E27FC236}">
                <a16:creationId xmlns:a16="http://schemas.microsoft.com/office/drawing/2014/main" id="{5810C8A4-D99D-4040-8F88-9F52C2862515}"/>
              </a:ext>
            </a:extLst>
          </p:cNvPr>
          <p:cNvGrpSpPr/>
          <p:nvPr/>
        </p:nvGrpSpPr>
        <p:grpSpPr bwMode="auto">
          <a:xfrm>
            <a:off x="4193818" y="177245"/>
            <a:ext cx="3573065" cy="696471"/>
            <a:chOff x="3791743" y="5346472"/>
            <a:chExt cx="5833187" cy="1152803"/>
          </a:xfrm>
          <a:effectLst/>
        </p:grpSpPr>
        <p:sp>
          <p:nvSpPr>
            <p:cNvPr id="33" name="任意多边形 166">
              <a:extLst>
                <a:ext uri="{FF2B5EF4-FFF2-40B4-BE49-F238E27FC236}">
                  <a16:creationId xmlns:a16="http://schemas.microsoft.com/office/drawing/2014/main" id="{5B4ABB04-B390-4285-B214-26A57D1C68BB}"/>
                </a:ext>
              </a:extLst>
            </p:cNvPr>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91" b="0" i="0" u="none" strike="noStrike" kern="1200" cap="none" spc="0" normalizeH="0" baseline="0" noProof="0" dirty="0">
                <a:ln>
                  <a:noFill/>
                </a:ln>
                <a:solidFill>
                  <a:prstClr val="white"/>
                </a:solidFill>
                <a:effectLst/>
                <a:uLnTx/>
                <a:uFillTx/>
                <a:latin typeface="Arial"/>
                <a:ea typeface="微软雅黑"/>
                <a:cs typeface="+mn-ea"/>
                <a:sym typeface="Arial"/>
              </a:endParaRPr>
            </a:p>
          </p:txBody>
        </p:sp>
        <p:sp>
          <p:nvSpPr>
            <p:cNvPr id="34" name="圆角矩形 165">
              <a:extLst>
                <a:ext uri="{FF2B5EF4-FFF2-40B4-BE49-F238E27FC236}">
                  <a16:creationId xmlns:a16="http://schemas.microsoft.com/office/drawing/2014/main" id="{56EC6CDB-7DE6-47EA-964A-7174009C4BA7}"/>
                </a:ext>
              </a:extLst>
            </p:cNvPr>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Arial"/>
                  <a:ea typeface="微软雅黑"/>
                  <a:cs typeface="+mn-ea"/>
                  <a:sym typeface="Arial"/>
                </a:rPr>
                <a:t>Button 4</a:t>
              </a:r>
              <a:endParaRPr kumimoji="0" lang="zh-CN" altLang="en-US" sz="2400" b="1" i="0" u="none" strike="noStrike" kern="1200" cap="none" spc="0" normalizeH="0" baseline="0" noProof="0" dirty="0">
                <a:ln>
                  <a:noFill/>
                </a:ln>
                <a:solidFill>
                  <a:srgbClr val="FF0000"/>
                </a:solidFill>
                <a:effectLst/>
                <a:uLnTx/>
                <a:uFillTx/>
                <a:latin typeface="Arial"/>
                <a:ea typeface="微软雅黑"/>
                <a:cs typeface="+mn-ea"/>
                <a:sym typeface="Arial"/>
              </a:endParaRPr>
            </a:p>
          </p:txBody>
        </p:sp>
        <p:sp>
          <p:nvSpPr>
            <p:cNvPr id="35" name="圆角矩形 167">
              <a:extLst>
                <a:ext uri="{FF2B5EF4-FFF2-40B4-BE49-F238E27FC236}">
                  <a16:creationId xmlns:a16="http://schemas.microsoft.com/office/drawing/2014/main" id="{779F2BBB-F2CC-49B2-BC09-7A8995C91224}"/>
                </a:ext>
              </a:extLst>
            </p:cNvPr>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91" b="0" i="0" u="none" strike="noStrike" kern="1200" cap="none" spc="0" normalizeH="0" baseline="0" noProof="0">
                <a:ln>
                  <a:noFill/>
                </a:ln>
                <a:solidFill>
                  <a:prstClr val="white"/>
                </a:solidFill>
                <a:effectLst/>
                <a:uLnTx/>
                <a:uFillTx/>
                <a:latin typeface="Arial"/>
                <a:ea typeface="微软雅黑"/>
                <a:cs typeface="+mn-ea"/>
                <a:sym typeface="Arial"/>
              </a:endParaRPr>
            </a:p>
          </p:txBody>
        </p:sp>
      </p:grpSp>
      <p:pic>
        <p:nvPicPr>
          <p:cNvPr id="36" name="图片 35">
            <a:extLst>
              <a:ext uri="{FF2B5EF4-FFF2-40B4-BE49-F238E27FC236}">
                <a16:creationId xmlns:a16="http://schemas.microsoft.com/office/drawing/2014/main" id="{CEC99C02-4C55-4397-AA88-2FFC1266E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8770513" y="4368855"/>
            <a:ext cx="3825734" cy="2444559"/>
          </a:xfrm>
          <a:prstGeom prst="rect">
            <a:avLst/>
          </a:prstGeom>
        </p:spPr>
      </p:pic>
      <p:pic>
        <p:nvPicPr>
          <p:cNvPr id="38" name="图片 37">
            <a:extLst>
              <a:ext uri="{FF2B5EF4-FFF2-40B4-BE49-F238E27FC236}">
                <a16:creationId xmlns:a16="http://schemas.microsoft.com/office/drawing/2014/main" id="{E28BCF9A-9547-4955-9E42-8A5D0559E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093" y="-974416"/>
            <a:ext cx="4715822" cy="3013305"/>
          </a:xfrm>
          <a:prstGeom prst="rect">
            <a:avLst/>
          </a:prstGeom>
        </p:spPr>
      </p:pic>
      <p:sp>
        <p:nvSpPr>
          <p:cNvPr id="3" name="箭头: 右 2">
            <a:extLst>
              <a:ext uri="{FF2B5EF4-FFF2-40B4-BE49-F238E27FC236}">
                <a16:creationId xmlns:a16="http://schemas.microsoft.com/office/drawing/2014/main" id="{E49BBB54-B1E1-4914-B74B-AC5227454AEE}"/>
              </a:ext>
            </a:extLst>
          </p:cNvPr>
          <p:cNvSpPr/>
          <p:nvPr/>
        </p:nvSpPr>
        <p:spPr>
          <a:xfrm>
            <a:off x="1098237" y="3381022"/>
            <a:ext cx="1569493" cy="696036"/>
          </a:xfrm>
          <a:prstGeom prst="rightArrow">
            <a:avLst/>
          </a:prstGeom>
          <a:solidFill>
            <a:schemeClr val="bg1"/>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934F0668-19B3-41D3-BD85-CBD4F5646FAE}"/>
              </a:ext>
            </a:extLst>
          </p:cNvPr>
          <p:cNvSpPr txBox="1"/>
          <p:nvPr/>
        </p:nvSpPr>
        <p:spPr>
          <a:xfrm>
            <a:off x="1098237" y="2457692"/>
            <a:ext cx="156949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点击</a:t>
            </a:r>
            <a:endParaRPr kumimoji="0" lang="en-US" altLang="zh-CN"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“睡眠圈排行”</a:t>
            </a:r>
            <a:endParaRPr kumimoji="0" lang="en-US" altLang="zh-CN"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按钮</a:t>
            </a: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47665" t="8467"/>
          <a:stretch/>
        </p:blipFill>
        <p:spPr>
          <a:xfrm>
            <a:off x="4179997" y="933231"/>
            <a:ext cx="3600378" cy="5776284"/>
          </a:xfrm>
          <a:prstGeom prst="rect">
            <a:avLst/>
          </a:prstGeom>
        </p:spPr>
      </p:pic>
    </p:spTree>
    <p:extLst>
      <p:ext uri="{BB962C8B-B14F-4D97-AF65-F5344CB8AC3E}">
        <p14:creationId xmlns:p14="http://schemas.microsoft.com/office/powerpoint/2010/main" val="2074489778"/>
      </p:ext>
    </p:extLst>
  </p:cSld>
  <p:clrMapOvr>
    <a:masterClrMapping/>
  </p:clrMapOvr>
  <mc:AlternateContent xmlns:mc="http://schemas.openxmlformats.org/markup-compatibility/2006" xmlns:p14="http://schemas.microsoft.com/office/powerpoint/2010/main">
    <mc:Choice Requires="p14">
      <p:transition spd="slow" p14:dur="1250" advClick="0">
        <p14:switch dir="l"/>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a:extLst>
              <a:ext uri="{FF2B5EF4-FFF2-40B4-BE49-F238E27FC236}">
                <a16:creationId xmlns:a16="http://schemas.microsoft.com/office/drawing/2014/main" id="{C7572468-4951-4F83-B922-5378FBF80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588" y="1012825"/>
            <a:ext cx="3454400" cy="553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8877D740-7F36-4C0B-B6EB-B3F99A1D100B}"/>
              </a:ext>
            </a:extLst>
          </p:cNvPr>
          <p:cNvSpPr txBox="1">
            <a:spLocks noChangeArrowheads="1"/>
          </p:cNvSpPr>
          <p:nvPr/>
        </p:nvSpPr>
        <p:spPr bwMode="auto">
          <a:xfrm>
            <a:off x="503238" y="284163"/>
            <a:ext cx="4078287"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20000"/>
              </a:lnSpc>
              <a:spcBef>
                <a:spcPct val="0"/>
              </a:spcBef>
              <a:buFontTx/>
              <a:buNone/>
            </a:pPr>
            <a:r>
              <a:rPr lang="zh-CN" altLang="en-US" sz="3200" dirty="0">
                <a:latin typeface="黑体" panose="02010609060101010101" pitchFamily="49" charset="-122"/>
                <a:ea typeface="黑体" panose="02010609060101010101" pitchFamily="49" charset="-122"/>
                <a:cs typeface="Arial" panose="020B0604020202020204" pitchFamily="34" charset="0"/>
              </a:rPr>
              <a:t>界面设计（设置界面）</a:t>
            </a:r>
            <a:endParaRPr lang="en-US" altLang="zh-CN" sz="3200" dirty="0">
              <a:solidFill>
                <a:srgbClr val="807BA3"/>
              </a:solidFill>
              <a:latin typeface="黑体" panose="02010609060101010101" pitchFamily="49" charset="-122"/>
              <a:ea typeface="黑体" panose="02010609060101010101" pitchFamily="49" charset="-122"/>
              <a:cs typeface="Arial" panose="020B0604020202020204" pitchFamily="34" charset="0"/>
            </a:endParaRPr>
          </a:p>
        </p:txBody>
      </p:sp>
      <p:cxnSp>
        <p:nvCxnSpPr>
          <p:cNvPr id="5" name="直接箭头连接符 4">
            <a:extLst>
              <a:ext uri="{FF2B5EF4-FFF2-40B4-BE49-F238E27FC236}">
                <a16:creationId xmlns:a16="http://schemas.microsoft.com/office/drawing/2014/main" id="{1B0F7A0D-7953-4A17-8512-8868CFB8367B}"/>
              </a:ext>
            </a:extLst>
          </p:cNvPr>
          <p:cNvCxnSpPr/>
          <p:nvPr/>
        </p:nvCxnSpPr>
        <p:spPr>
          <a:xfrm flipV="1">
            <a:off x="5380038" y="1271588"/>
            <a:ext cx="1258887" cy="21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653" name="文本框 5">
            <a:extLst>
              <a:ext uri="{FF2B5EF4-FFF2-40B4-BE49-F238E27FC236}">
                <a16:creationId xmlns:a16="http://schemas.microsoft.com/office/drawing/2014/main" id="{183AC10A-E767-4D57-B5AB-9CCB913EABCE}"/>
              </a:ext>
            </a:extLst>
          </p:cNvPr>
          <p:cNvSpPr txBox="1">
            <a:spLocks noChangeArrowheads="1"/>
          </p:cNvSpPr>
          <p:nvPr/>
        </p:nvSpPr>
        <p:spPr bwMode="auto">
          <a:xfrm>
            <a:off x="6732588" y="958850"/>
            <a:ext cx="2319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a:latin typeface="等线" panose="02010600030101010101" pitchFamily="2" charset="-122"/>
              </a:rPr>
              <a:t>点击可返回到主界面</a:t>
            </a:r>
          </a:p>
        </p:txBody>
      </p:sp>
      <p:cxnSp>
        <p:nvCxnSpPr>
          <p:cNvPr id="8" name="直接箭头连接符 7">
            <a:extLst>
              <a:ext uri="{FF2B5EF4-FFF2-40B4-BE49-F238E27FC236}">
                <a16:creationId xmlns:a16="http://schemas.microsoft.com/office/drawing/2014/main" id="{33286E66-1A8A-4B56-9702-0DAFFEB26D34}"/>
              </a:ext>
            </a:extLst>
          </p:cNvPr>
          <p:cNvCxnSpPr/>
          <p:nvPr/>
        </p:nvCxnSpPr>
        <p:spPr>
          <a:xfrm flipV="1">
            <a:off x="5538788" y="2584450"/>
            <a:ext cx="928687" cy="10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655" name="文本框 8">
            <a:extLst>
              <a:ext uri="{FF2B5EF4-FFF2-40B4-BE49-F238E27FC236}">
                <a16:creationId xmlns:a16="http://schemas.microsoft.com/office/drawing/2014/main" id="{D2A775DB-04D5-4BC5-8B8D-495B25CFFE3B}"/>
              </a:ext>
            </a:extLst>
          </p:cNvPr>
          <p:cNvSpPr txBox="1">
            <a:spLocks noChangeArrowheads="1"/>
          </p:cNvSpPr>
          <p:nvPr/>
        </p:nvSpPr>
        <p:spPr bwMode="auto">
          <a:xfrm>
            <a:off x="6732588" y="2359025"/>
            <a:ext cx="1974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a:latin typeface="等线" panose="02010600030101010101" pitchFamily="2" charset="-122"/>
              </a:rPr>
              <a:t>可下拉选择时间</a:t>
            </a:r>
          </a:p>
        </p:txBody>
      </p:sp>
      <p:cxnSp>
        <p:nvCxnSpPr>
          <p:cNvPr id="11" name="直接箭头连接符 10">
            <a:extLst>
              <a:ext uri="{FF2B5EF4-FFF2-40B4-BE49-F238E27FC236}">
                <a16:creationId xmlns:a16="http://schemas.microsoft.com/office/drawing/2014/main" id="{9754FD2F-F407-41AA-9F40-E25CE83944FC}"/>
              </a:ext>
            </a:extLst>
          </p:cNvPr>
          <p:cNvCxnSpPr/>
          <p:nvPr/>
        </p:nvCxnSpPr>
        <p:spPr>
          <a:xfrm flipV="1">
            <a:off x="5380038" y="2728913"/>
            <a:ext cx="1087437" cy="53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9ED7834-01DE-484A-8E34-EA33C6CD33AA}"/>
              </a:ext>
            </a:extLst>
          </p:cNvPr>
          <p:cNvCxnSpPr/>
          <p:nvPr/>
        </p:nvCxnSpPr>
        <p:spPr>
          <a:xfrm flipV="1">
            <a:off x="5380038" y="3749675"/>
            <a:ext cx="1352550" cy="120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658" name="文本框 13">
            <a:extLst>
              <a:ext uri="{FF2B5EF4-FFF2-40B4-BE49-F238E27FC236}">
                <a16:creationId xmlns:a16="http://schemas.microsoft.com/office/drawing/2014/main" id="{C1A8349E-BEEA-4C50-A3EB-9D3B551063F4}"/>
              </a:ext>
            </a:extLst>
          </p:cNvPr>
          <p:cNvSpPr txBox="1">
            <a:spLocks noChangeArrowheads="1"/>
          </p:cNvSpPr>
          <p:nvPr/>
        </p:nvSpPr>
        <p:spPr bwMode="auto">
          <a:xfrm>
            <a:off x="6732588" y="3597275"/>
            <a:ext cx="174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a:latin typeface="等线" panose="02010600030101010101" pitchFamily="2" charset="-122"/>
              </a:rPr>
              <a:t>开关</a:t>
            </a:r>
          </a:p>
        </p:txBody>
      </p:sp>
    </p:spTree>
    <p:extLst>
      <p:ext uri="{BB962C8B-B14F-4D97-AF65-F5344CB8AC3E}">
        <p14:creationId xmlns:p14="http://schemas.microsoft.com/office/powerpoint/2010/main" val="169530617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B10DBAE-26FD-478B-976D-6B7D8ED915C0}"/>
              </a:ext>
            </a:extLst>
          </p:cNvPr>
          <p:cNvSpPr txBox="1">
            <a:spLocks noChangeArrowheads="1"/>
          </p:cNvSpPr>
          <p:nvPr/>
        </p:nvSpPr>
        <p:spPr bwMode="auto">
          <a:xfrm>
            <a:off x="503238" y="284163"/>
            <a:ext cx="4479579"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20000"/>
              </a:lnSpc>
              <a:spcBef>
                <a:spcPct val="0"/>
              </a:spcBef>
              <a:buFontTx/>
              <a:buNone/>
            </a:pPr>
            <a:r>
              <a:rPr lang="zh-CN" altLang="en-US" sz="3200" dirty="0">
                <a:latin typeface="黑体" panose="02010609060101010101" pitchFamily="49" charset="-122"/>
                <a:ea typeface="黑体" panose="02010609060101010101" pitchFamily="49" charset="-122"/>
                <a:cs typeface="Arial" panose="020B0604020202020204" pitchFamily="34" charset="0"/>
              </a:rPr>
              <a:t>界面设计（排行榜界面）</a:t>
            </a:r>
            <a:endParaRPr lang="en-US" altLang="zh-CN" sz="3200" dirty="0">
              <a:solidFill>
                <a:srgbClr val="807BA3"/>
              </a:solidFill>
              <a:latin typeface="黑体" panose="02010609060101010101" pitchFamily="49" charset="-122"/>
              <a:ea typeface="黑体" panose="02010609060101010101" pitchFamily="49" charset="-122"/>
              <a:cs typeface="Arial" panose="020B0604020202020204" pitchFamily="34" charset="0"/>
            </a:endParaRPr>
          </a:p>
        </p:txBody>
      </p:sp>
      <p:pic>
        <p:nvPicPr>
          <p:cNvPr id="44035" name="图片 11">
            <a:extLst>
              <a:ext uri="{FF2B5EF4-FFF2-40B4-BE49-F238E27FC236}">
                <a16:creationId xmlns:a16="http://schemas.microsoft.com/office/drawing/2014/main" id="{59524D28-C99E-4ACA-8399-BF7E26901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069"/>
          <a:stretch>
            <a:fillRect/>
          </a:stretch>
        </p:blipFill>
        <p:spPr bwMode="auto">
          <a:xfrm>
            <a:off x="1370013" y="960438"/>
            <a:ext cx="3384550" cy="558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箭头: 右 1">
            <a:extLst>
              <a:ext uri="{FF2B5EF4-FFF2-40B4-BE49-F238E27FC236}">
                <a16:creationId xmlns:a16="http://schemas.microsoft.com/office/drawing/2014/main" id="{4313F6B1-479F-480C-B9D2-84446940D2BD}"/>
              </a:ext>
            </a:extLst>
          </p:cNvPr>
          <p:cNvSpPr/>
          <p:nvPr/>
        </p:nvSpPr>
        <p:spPr>
          <a:xfrm>
            <a:off x="5300663" y="3440113"/>
            <a:ext cx="1590675" cy="322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4037" name="图片 5">
            <a:extLst>
              <a:ext uri="{FF2B5EF4-FFF2-40B4-BE49-F238E27FC236}">
                <a16:creationId xmlns:a16="http://schemas.microsoft.com/office/drawing/2014/main" id="{62BA9603-8D8F-433E-979B-699387079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128" t="8357"/>
          <a:stretch>
            <a:fillRect/>
          </a:stretch>
        </p:blipFill>
        <p:spPr bwMode="auto">
          <a:xfrm>
            <a:off x="7378700" y="960438"/>
            <a:ext cx="3443288" cy="558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文本框 6">
            <a:extLst>
              <a:ext uri="{FF2B5EF4-FFF2-40B4-BE49-F238E27FC236}">
                <a16:creationId xmlns:a16="http://schemas.microsoft.com/office/drawing/2014/main" id="{CCC3F598-1227-4B3B-A997-A6A646708422}"/>
              </a:ext>
            </a:extLst>
          </p:cNvPr>
          <p:cNvSpPr txBox="1">
            <a:spLocks noChangeArrowheads="1"/>
          </p:cNvSpPr>
          <p:nvPr/>
        </p:nvSpPr>
        <p:spPr bwMode="auto">
          <a:xfrm>
            <a:off x="5507038" y="3048000"/>
            <a:ext cx="1177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000"/>
              <a:t>点赞后</a:t>
            </a:r>
          </a:p>
        </p:txBody>
      </p:sp>
    </p:spTree>
    <p:extLst>
      <p:ext uri="{BB962C8B-B14F-4D97-AF65-F5344CB8AC3E}">
        <p14:creationId xmlns:p14="http://schemas.microsoft.com/office/powerpoint/2010/main" val="105578392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0990" y="1644885"/>
            <a:ext cx="10217426" cy="2815451"/>
          </a:xfrm>
          <a:prstGeom prst="rect">
            <a:avLst/>
          </a:prstGeom>
        </p:spPr>
        <p:txBody>
          <a:bodyPr wrap="square">
            <a:spAutoFit/>
          </a:bodyPr>
          <a:lstStyle/>
          <a:p>
            <a:pPr>
              <a:lnSpc>
                <a:spcPct val="150000"/>
              </a:lnSpc>
            </a:pPr>
            <a:r>
              <a:rPr lang="zh-CN" altLang="zh-CN" sz="2000" b="1" dirty="0"/>
              <a:t>功能性需求</a:t>
            </a:r>
          </a:p>
          <a:p>
            <a:pPr>
              <a:lnSpc>
                <a:spcPct val="150000"/>
              </a:lnSpc>
            </a:pPr>
            <a:r>
              <a:rPr lang="zh-CN" altLang="zh-CN" sz="2000" dirty="0"/>
              <a:t>对于用户</a:t>
            </a:r>
            <a:r>
              <a:rPr lang="zh-CN" altLang="en-US" sz="2000" dirty="0"/>
              <a:t>：提醒用户在指定时间睡觉的</a:t>
            </a:r>
            <a:r>
              <a:rPr lang="zh-CN" altLang="zh-CN" sz="2000" dirty="0"/>
              <a:t>功能能够实现。</a:t>
            </a:r>
          </a:p>
          <a:p>
            <a:pPr>
              <a:lnSpc>
                <a:spcPct val="150000"/>
              </a:lnSpc>
            </a:pPr>
            <a:r>
              <a:rPr lang="zh-CN" altLang="zh-CN" sz="2000" dirty="0"/>
              <a:t>对于管理员</a:t>
            </a:r>
            <a:r>
              <a:rPr lang="zh-CN" altLang="en-US" sz="2000" dirty="0"/>
              <a:t>：</a:t>
            </a:r>
            <a:r>
              <a:rPr lang="zh-CN" altLang="zh-CN" sz="2000" dirty="0"/>
              <a:t>需要实现</a:t>
            </a:r>
            <a:r>
              <a:rPr lang="zh-CN" altLang="en-US" sz="2000" dirty="0"/>
              <a:t>更新数据库</a:t>
            </a:r>
            <a:r>
              <a:rPr lang="zh-CN" altLang="zh-CN" sz="2000" dirty="0"/>
              <a:t>，</a:t>
            </a:r>
            <a:r>
              <a:rPr lang="zh-CN" altLang="en-US" sz="2000" dirty="0"/>
              <a:t>修改维护小程序等</a:t>
            </a:r>
            <a:r>
              <a:rPr lang="zh-CN" altLang="zh-CN" sz="2000" dirty="0"/>
              <a:t>。</a:t>
            </a:r>
          </a:p>
          <a:p>
            <a:pPr>
              <a:lnSpc>
                <a:spcPct val="150000"/>
              </a:lnSpc>
            </a:pPr>
            <a:r>
              <a:rPr lang="zh-CN" altLang="zh-CN" sz="2000" b="1" dirty="0"/>
              <a:t>非功能性需求</a:t>
            </a:r>
          </a:p>
          <a:p>
            <a:pPr>
              <a:lnSpc>
                <a:spcPct val="150000"/>
              </a:lnSpc>
            </a:pPr>
            <a:r>
              <a:rPr lang="zh-CN" altLang="zh-CN" sz="2000" dirty="0"/>
              <a:t>对于用户</a:t>
            </a:r>
            <a:r>
              <a:rPr lang="zh-CN" altLang="en-US" sz="2000" dirty="0"/>
              <a:t>：</a:t>
            </a:r>
            <a:r>
              <a:rPr lang="zh-CN" altLang="zh-CN" sz="2000" dirty="0"/>
              <a:t>界面要较为简洁明了，易于使用，整个</a:t>
            </a:r>
            <a:r>
              <a:rPr lang="zh-CN" altLang="en-US" sz="2000" dirty="0"/>
              <a:t>小程序的简单操作</a:t>
            </a:r>
            <a:r>
              <a:rPr lang="zh-CN" altLang="zh-CN" sz="2000" dirty="0"/>
              <a:t>，信息的准确与快速；</a:t>
            </a:r>
          </a:p>
          <a:p>
            <a:pPr>
              <a:lnSpc>
                <a:spcPct val="150000"/>
              </a:lnSpc>
            </a:pPr>
            <a:r>
              <a:rPr lang="zh-CN" altLang="zh-CN" sz="2000" dirty="0"/>
              <a:t>对于管理员</a:t>
            </a:r>
            <a:r>
              <a:rPr lang="zh-CN" altLang="en-US" sz="2000" dirty="0"/>
              <a:t>：</a:t>
            </a:r>
            <a:r>
              <a:rPr lang="zh-CN" altLang="zh-CN" sz="2000" dirty="0"/>
              <a:t>界面简洁明了，能够有更多功能的模块实现。</a:t>
            </a:r>
          </a:p>
        </p:txBody>
      </p:sp>
      <p:sp>
        <p:nvSpPr>
          <p:cNvPr id="3" name="文本框 2"/>
          <p:cNvSpPr txBox="1"/>
          <p:nvPr/>
        </p:nvSpPr>
        <p:spPr>
          <a:xfrm>
            <a:off x="291547" y="238842"/>
            <a:ext cx="2358887" cy="523220"/>
          </a:xfrm>
          <a:prstGeom prst="rect">
            <a:avLst/>
          </a:prstGeom>
          <a:noFill/>
        </p:spPr>
        <p:txBody>
          <a:bodyPr wrap="square" rtlCol="0">
            <a:spAutoFit/>
          </a:bodyPr>
          <a:lstStyle/>
          <a:p>
            <a:r>
              <a:rPr lang="zh-CN" altLang="en-US" sz="2800" dirty="0"/>
              <a:t>功能与非功能</a:t>
            </a:r>
          </a:p>
        </p:txBody>
      </p:sp>
    </p:spTree>
  </p:cSld>
  <p:clrMapOvr>
    <a:masterClrMapping/>
  </p:clrMapOvr>
  <p:transition spd="slow" advTm="300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1547" y="238842"/>
            <a:ext cx="2358887" cy="523220"/>
          </a:xfrm>
          <a:prstGeom prst="rect">
            <a:avLst/>
          </a:prstGeom>
          <a:noFill/>
        </p:spPr>
        <p:txBody>
          <a:bodyPr wrap="square" rtlCol="0">
            <a:spAutoFit/>
          </a:bodyPr>
          <a:lstStyle/>
          <a:p>
            <a:r>
              <a:rPr lang="zh-CN" altLang="en-US" sz="2800" dirty="0"/>
              <a:t>数据字典</a:t>
            </a:r>
          </a:p>
        </p:txBody>
      </p:sp>
      <p:graphicFrame>
        <p:nvGraphicFramePr>
          <p:cNvPr id="3" name="表格 2"/>
          <p:cNvGraphicFramePr>
            <a:graphicFrameLocks noGrp="1"/>
          </p:cNvGraphicFramePr>
          <p:nvPr/>
        </p:nvGraphicFramePr>
        <p:xfrm>
          <a:off x="1040810" y="1303447"/>
          <a:ext cx="9640958" cy="5078359"/>
        </p:xfrm>
        <a:graphic>
          <a:graphicData uri="http://schemas.openxmlformats.org/drawingml/2006/table">
            <a:tbl>
              <a:tblPr firstRow="1" firstCol="1" bandRow="1">
                <a:tableStyleId>{5C22544A-7EE6-4342-B048-85BDC9FD1C3A}</a:tableStyleId>
              </a:tblPr>
              <a:tblGrid>
                <a:gridCol w="1606449">
                  <a:extLst>
                    <a:ext uri="{9D8B030D-6E8A-4147-A177-3AD203B41FA5}">
                      <a16:colId xmlns:a16="http://schemas.microsoft.com/office/drawing/2014/main" val="20000"/>
                    </a:ext>
                  </a:extLst>
                </a:gridCol>
                <a:gridCol w="1606449">
                  <a:extLst>
                    <a:ext uri="{9D8B030D-6E8A-4147-A177-3AD203B41FA5}">
                      <a16:colId xmlns:a16="http://schemas.microsoft.com/office/drawing/2014/main" val="20001"/>
                    </a:ext>
                  </a:extLst>
                </a:gridCol>
                <a:gridCol w="1606449">
                  <a:extLst>
                    <a:ext uri="{9D8B030D-6E8A-4147-A177-3AD203B41FA5}">
                      <a16:colId xmlns:a16="http://schemas.microsoft.com/office/drawing/2014/main" val="20002"/>
                    </a:ext>
                  </a:extLst>
                </a:gridCol>
                <a:gridCol w="1606449">
                  <a:extLst>
                    <a:ext uri="{9D8B030D-6E8A-4147-A177-3AD203B41FA5}">
                      <a16:colId xmlns:a16="http://schemas.microsoft.com/office/drawing/2014/main" val="20003"/>
                    </a:ext>
                  </a:extLst>
                </a:gridCol>
                <a:gridCol w="1607581">
                  <a:extLst>
                    <a:ext uri="{9D8B030D-6E8A-4147-A177-3AD203B41FA5}">
                      <a16:colId xmlns:a16="http://schemas.microsoft.com/office/drawing/2014/main" val="20004"/>
                    </a:ext>
                  </a:extLst>
                </a:gridCol>
                <a:gridCol w="1607581">
                  <a:extLst>
                    <a:ext uri="{9D8B030D-6E8A-4147-A177-3AD203B41FA5}">
                      <a16:colId xmlns:a16="http://schemas.microsoft.com/office/drawing/2014/main" val="20005"/>
                    </a:ext>
                  </a:extLst>
                </a:gridCol>
              </a:tblGrid>
              <a:tr h="388391">
                <a:tc>
                  <a:txBody>
                    <a:bodyPr/>
                    <a:lstStyle/>
                    <a:p>
                      <a:pPr algn="just">
                        <a:spcAft>
                          <a:spcPts val="0"/>
                        </a:spcAft>
                      </a:pPr>
                      <a:r>
                        <a:rPr lang="zh-CN" sz="1800" kern="100" dirty="0">
                          <a:effectLst/>
                        </a:rPr>
                        <a:t>字段名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字段类</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长度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是否为空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默认值</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备注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776781">
                <a:tc>
                  <a:txBody>
                    <a:bodyPr/>
                    <a:lstStyle/>
                    <a:p>
                      <a:pPr algn="just">
                        <a:spcAft>
                          <a:spcPts val="0"/>
                        </a:spcAft>
                      </a:pPr>
                      <a:r>
                        <a:rPr lang="zh-CN" sz="1800" kern="100">
                          <a:effectLst/>
                        </a:rPr>
                        <a:t>用户</a:t>
                      </a:r>
                      <a:r>
                        <a:rPr lang="en-US" sz="1800" kern="100">
                          <a:effectLst/>
                        </a:rPr>
                        <a:t>ID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用户微信名称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165172">
                <a:tc>
                  <a:txBody>
                    <a:bodyPr/>
                    <a:lstStyle/>
                    <a:p>
                      <a:pPr algn="just">
                        <a:spcAft>
                          <a:spcPts val="0"/>
                        </a:spcAft>
                      </a:pPr>
                      <a:r>
                        <a:rPr lang="zh-CN" sz="1800" kern="100" dirty="0">
                          <a:effectLst/>
                        </a:rPr>
                        <a:t>时间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effectLst/>
                        </a:rPr>
                        <a:t>Data time</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用户设定的时间和现在时间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148274">
                <a:tc>
                  <a:txBody>
                    <a:bodyPr/>
                    <a:lstStyle/>
                    <a:p>
                      <a:pPr algn="just">
                        <a:spcAft>
                          <a:spcPts val="0"/>
                        </a:spcAft>
                      </a:pPr>
                      <a:r>
                        <a:rPr lang="zh-CN" sz="1800" kern="100" dirty="0">
                          <a:effectLst/>
                        </a:rPr>
                        <a:t>点击睡觉</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effectLst/>
                        </a:rPr>
                        <a:t>Int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未点击睡觉按钮则表示为</a:t>
                      </a:r>
                      <a:r>
                        <a:rPr lang="en-US" sz="1800" kern="100" dirty="0">
                          <a:effectLst/>
                        </a:rPr>
                        <a:t>0</a:t>
                      </a:r>
                      <a:r>
                        <a:rPr lang="zh-CN" sz="1800" kern="100" dirty="0">
                          <a:effectLst/>
                        </a:rPr>
                        <a:t>，点击后表示为</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8391">
                <a:tc>
                  <a:txBody>
                    <a:bodyPr/>
                    <a:lstStyle/>
                    <a:p>
                      <a:pPr algn="just">
                        <a:spcAft>
                          <a:spcPts val="0"/>
                        </a:spcAft>
                      </a:pPr>
                      <a:r>
                        <a:rPr lang="zh-CN" sz="1800" kern="100">
                          <a:effectLst/>
                        </a:rPr>
                        <a:t>家具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255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1800" kern="1200" dirty="0">
                          <a:solidFill>
                            <a:schemeClr val="dk1"/>
                          </a:solidFill>
                          <a:effectLst/>
                          <a:latin typeface="+mn-lt"/>
                          <a:ea typeface="+mn-ea"/>
                          <a:cs typeface="+mn-cs"/>
                        </a:rPr>
                        <a:t>可供用户使用装饰自己的小屋</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776781">
                <a:tc>
                  <a:txBody>
                    <a:bodyPr/>
                    <a:lstStyle/>
                    <a:p>
                      <a:pPr algn="just">
                        <a:spcAft>
                          <a:spcPts val="0"/>
                        </a:spcAft>
                      </a:pPr>
                      <a:r>
                        <a:rPr lang="zh-CN" sz="1800" kern="100">
                          <a:effectLst/>
                        </a:rPr>
                        <a:t>排序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Int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100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用户好友之间的排名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transition spd="slow" advTm="300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1547" y="238842"/>
            <a:ext cx="2358887" cy="523220"/>
          </a:xfrm>
          <a:prstGeom prst="rect">
            <a:avLst/>
          </a:prstGeom>
          <a:noFill/>
        </p:spPr>
        <p:txBody>
          <a:bodyPr wrap="square" rtlCol="0">
            <a:spAutoFit/>
          </a:bodyPr>
          <a:lstStyle/>
          <a:p>
            <a:r>
              <a:rPr lang="en-US" altLang="zh-CN" sz="2800" dirty="0"/>
              <a:t>ER</a:t>
            </a:r>
            <a:r>
              <a:rPr lang="zh-CN" altLang="en-US" sz="2800" dirty="0"/>
              <a:t>图</a:t>
            </a:r>
          </a:p>
        </p:txBody>
      </p:sp>
      <p:pic>
        <p:nvPicPr>
          <p:cNvPr id="3" name="图片 2"/>
          <p:cNvPicPr/>
          <p:nvPr/>
        </p:nvPicPr>
        <p:blipFill>
          <a:blip r:embed="rId2"/>
          <a:stretch>
            <a:fillRect/>
          </a:stretch>
        </p:blipFill>
        <p:spPr>
          <a:xfrm>
            <a:off x="1059976" y="762062"/>
            <a:ext cx="10072048" cy="5957248"/>
          </a:xfrm>
          <a:prstGeom prst="rect">
            <a:avLst/>
          </a:prstGeom>
        </p:spPr>
      </p:pic>
    </p:spTree>
  </p:cSld>
  <p:clrMapOvr>
    <a:masterClrMapping/>
  </p:clrMapOvr>
  <p:transition spd="slow" advTm="300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59748" y="-2018127"/>
            <a:ext cx="8072504" cy="12108759"/>
          </a:xfrm>
          <a:prstGeom prst="rect">
            <a:avLst/>
          </a:prstGeom>
        </p:spPr>
      </p:pic>
      <p:sp>
        <p:nvSpPr>
          <p:cNvPr id="10" name="矩形 9"/>
          <p:cNvSpPr/>
          <p:nvPr/>
        </p:nvSpPr>
        <p:spPr>
          <a:xfrm>
            <a:off x="832818"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4446"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20054" y="2516923"/>
            <a:ext cx="1505763" cy="1446550"/>
          </a:xfrm>
          <a:prstGeom prst="rect">
            <a:avLst/>
          </a:prstGeom>
          <a:noFill/>
        </p:spPr>
        <p:txBody>
          <a:bodyPr wrap="square" rtlCol="0">
            <a:spAutoFit/>
          </a:bodyPr>
          <a:lstStyle/>
          <a:p>
            <a:r>
              <a:rPr lang="en-US" altLang="zh-CN" sz="8800" b="1" dirty="0">
                <a:solidFill>
                  <a:srgbClr val="807BA3"/>
                </a:solidFill>
                <a:latin typeface="黑体" panose="02010609060101010101" pitchFamily="49" charset="-122"/>
                <a:ea typeface="黑体" panose="02010609060101010101" pitchFamily="49" charset="-122"/>
              </a:rPr>
              <a:t>0</a:t>
            </a:r>
            <a:r>
              <a:rPr lang="en-US" altLang="zh-CN" sz="8800" b="1" dirty="0">
                <a:solidFill>
                  <a:schemeClr val="bg1"/>
                </a:solidFill>
                <a:latin typeface="黑体" panose="02010609060101010101" pitchFamily="49" charset="-122"/>
                <a:ea typeface="黑体" panose="02010609060101010101" pitchFamily="49" charset="-122"/>
              </a:rPr>
              <a:t>5</a:t>
            </a:r>
            <a:endParaRPr lang="zh-CN" altLang="en-US" sz="8800" b="1"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1688396" y="3971927"/>
            <a:ext cx="2764333" cy="704873"/>
          </a:xfrm>
          <a:prstGeom prst="rect">
            <a:avLst/>
          </a:prstGeom>
          <a:noFill/>
        </p:spPr>
        <p:txBody>
          <a:bodyPr wrap="square" rtlCol="0">
            <a:spAutoFit/>
          </a:bodyPr>
          <a:lstStyle/>
          <a:p>
            <a:pPr lvl="0" algn="ctr">
              <a:lnSpc>
                <a:spcPct val="120000"/>
              </a:lnSpc>
              <a:defRPr/>
            </a:pPr>
            <a:r>
              <a:rPr lang="zh-CN" altLang="en-US" sz="3600" dirty="0"/>
              <a:t>总体设计</a:t>
            </a:r>
            <a:endParaRPr kumimoji="0" lang="en-US" altLang="zh-CN" sz="36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p:cNvSpPr txBox="1"/>
          <p:nvPr/>
        </p:nvSpPr>
        <p:spPr>
          <a:xfrm>
            <a:off x="1558650" y="2947810"/>
            <a:ext cx="2041601" cy="584775"/>
          </a:xfrm>
          <a:prstGeom prst="rect">
            <a:avLst/>
          </a:prstGeom>
          <a:noFill/>
        </p:spPr>
        <p:txBody>
          <a:bodyPr wrap="square" rtlCol="0">
            <a:spAutoFit/>
          </a:bodyPr>
          <a:lstStyle/>
          <a:p>
            <a:pPr>
              <a:buClr>
                <a:srgbClr val="35C6F3"/>
              </a:buClr>
            </a:pPr>
            <a:r>
              <a:rPr lang="en-US" altLang="zh-CN" sz="3200" dirty="0">
                <a:solidFill>
                  <a:schemeClr val="bg1"/>
                </a:solidFill>
                <a:latin typeface="黑体" panose="02010609060101010101" pitchFamily="49" charset="-122"/>
                <a:ea typeface="黑体" panose="02010609060101010101" pitchFamily="49" charset="-122"/>
              </a:rPr>
              <a:t>Pa</a:t>
            </a:r>
            <a:r>
              <a:rPr lang="en-US" altLang="zh-CN" sz="3200" dirty="0">
                <a:latin typeface="黑体" panose="02010609060101010101" pitchFamily="49" charset="-122"/>
                <a:ea typeface="黑体" panose="02010609060101010101" pitchFamily="49" charset="-122"/>
              </a:rPr>
              <a:t>rt one</a:t>
            </a:r>
          </a:p>
        </p:txBody>
      </p:sp>
    </p:spTree>
    <p:extLst>
      <p:ext uri="{BB962C8B-B14F-4D97-AF65-F5344CB8AC3E}">
        <p14:creationId xmlns:p14="http://schemas.microsoft.com/office/powerpoint/2010/main" val="3682307150"/>
      </p:ext>
    </p:extLst>
  </p:cSld>
  <p:clrMapOvr>
    <a:masterClrMapping/>
  </p:clrMapOvr>
  <p:transition spd="slow" advTm="300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1547" y="238842"/>
            <a:ext cx="2358887" cy="523220"/>
          </a:xfrm>
          <a:prstGeom prst="rect">
            <a:avLst/>
          </a:prstGeom>
          <a:noFill/>
        </p:spPr>
        <p:txBody>
          <a:bodyPr wrap="square" rtlCol="0">
            <a:spAutoFit/>
          </a:bodyPr>
          <a:lstStyle/>
          <a:p>
            <a:r>
              <a:rPr lang="en-US" altLang="zh-CN" sz="2800" dirty="0"/>
              <a:t>HIPO</a:t>
            </a:r>
            <a:r>
              <a:rPr lang="zh-CN" altLang="en-US" sz="2800" dirty="0"/>
              <a:t>图</a:t>
            </a:r>
          </a:p>
        </p:txBody>
      </p:sp>
      <p:pic>
        <p:nvPicPr>
          <p:cNvPr id="3" name="图片 2"/>
          <p:cNvPicPr/>
          <p:nvPr/>
        </p:nvPicPr>
        <p:blipFill>
          <a:blip r:embed="rId2"/>
          <a:srcRect t="8702" r="1396" b="7911"/>
          <a:stretch>
            <a:fillRect/>
          </a:stretch>
        </p:blipFill>
        <p:spPr>
          <a:xfrm>
            <a:off x="0" y="636104"/>
            <a:ext cx="12192000" cy="6221896"/>
          </a:xfrm>
          <a:prstGeom prst="rect">
            <a:avLst/>
          </a:prstGeom>
          <a:ln>
            <a:noFill/>
          </a:ln>
        </p:spPr>
      </p:pic>
    </p:spTree>
  </p:cSld>
  <p:clrMapOvr>
    <a:masterClrMapping/>
  </p:clrMapOvr>
  <p:transition spd="slow" advTm="30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59748" y="-2018127"/>
            <a:ext cx="8072504" cy="12108759"/>
          </a:xfrm>
          <a:prstGeom prst="rect">
            <a:avLst/>
          </a:prstGeom>
        </p:spPr>
      </p:pic>
      <p:sp>
        <p:nvSpPr>
          <p:cNvPr id="10" name="矩形 9"/>
          <p:cNvSpPr/>
          <p:nvPr/>
        </p:nvSpPr>
        <p:spPr>
          <a:xfrm>
            <a:off x="832818"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4446"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20054" y="2516923"/>
            <a:ext cx="1505763" cy="1446550"/>
          </a:xfrm>
          <a:prstGeom prst="rect">
            <a:avLst/>
          </a:prstGeom>
          <a:noFill/>
        </p:spPr>
        <p:txBody>
          <a:bodyPr wrap="square" rtlCol="0">
            <a:spAutoFit/>
          </a:bodyPr>
          <a:lstStyle/>
          <a:p>
            <a:r>
              <a:rPr lang="en-US" altLang="zh-CN" sz="8800" b="1" dirty="0">
                <a:solidFill>
                  <a:srgbClr val="807BA3"/>
                </a:solidFill>
                <a:latin typeface="黑体" panose="02010609060101010101" pitchFamily="49" charset="-122"/>
                <a:ea typeface="黑体" panose="02010609060101010101" pitchFamily="49" charset="-122"/>
              </a:rPr>
              <a:t>0</a:t>
            </a:r>
            <a:r>
              <a:rPr lang="en-US" altLang="zh-CN" sz="8800" b="1" dirty="0">
                <a:solidFill>
                  <a:schemeClr val="bg1"/>
                </a:solidFill>
                <a:latin typeface="黑体" panose="02010609060101010101" pitchFamily="49" charset="-122"/>
                <a:ea typeface="黑体" panose="02010609060101010101" pitchFamily="49" charset="-122"/>
              </a:rPr>
              <a:t>1</a:t>
            </a:r>
            <a:endParaRPr lang="zh-CN" altLang="en-US" sz="8800" b="1"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1807667" y="3958299"/>
            <a:ext cx="2318700" cy="704873"/>
          </a:xfrm>
          <a:prstGeom prst="rect">
            <a:avLst/>
          </a:prstGeom>
          <a:noFill/>
        </p:spPr>
        <p:txBody>
          <a:bodyPr wrap="square" rtlCol="0">
            <a:spAutoFit/>
          </a:bodyPr>
          <a:lstStyle/>
          <a:p>
            <a:pPr lvl="0" algn="ctr">
              <a:lnSpc>
                <a:spcPct val="120000"/>
              </a:lnSpc>
              <a:defRPr/>
            </a:pPr>
            <a:r>
              <a:rPr lang="zh-CN" altLang="en-US" sz="3600" dirty="0"/>
              <a:t>引言</a:t>
            </a:r>
            <a:endParaRPr kumimoji="0" lang="en-US" altLang="zh-CN" sz="36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p:cNvSpPr txBox="1"/>
          <p:nvPr/>
        </p:nvSpPr>
        <p:spPr>
          <a:xfrm>
            <a:off x="1558650" y="2947810"/>
            <a:ext cx="2041601" cy="584775"/>
          </a:xfrm>
          <a:prstGeom prst="rect">
            <a:avLst/>
          </a:prstGeom>
          <a:noFill/>
        </p:spPr>
        <p:txBody>
          <a:bodyPr wrap="square" rtlCol="0">
            <a:spAutoFit/>
          </a:bodyPr>
          <a:lstStyle/>
          <a:p>
            <a:pPr>
              <a:buClr>
                <a:srgbClr val="35C6F3"/>
              </a:buClr>
            </a:pPr>
            <a:r>
              <a:rPr lang="en-US" altLang="zh-CN" sz="3200" dirty="0">
                <a:solidFill>
                  <a:schemeClr val="bg1"/>
                </a:solidFill>
                <a:latin typeface="黑体" panose="02010609060101010101" pitchFamily="49" charset="-122"/>
                <a:ea typeface="黑体" panose="02010609060101010101" pitchFamily="49" charset="-122"/>
              </a:rPr>
              <a:t>Pa</a:t>
            </a:r>
            <a:r>
              <a:rPr lang="en-US" altLang="zh-CN" sz="3200" dirty="0">
                <a:latin typeface="黑体" panose="02010609060101010101" pitchFamily="49" charset="-122"/>
                <a:ea typeface="黑体" panose="02010609060101010101" pitchFamily="49" charset="-122"/>
              </a:rPr>
              <a:t>rt one</a:t>
            </a:r>
          </a:p>
        </p:txBody>
      </p:sp>
    </p:spTree>
  </p:cSld>
  <p:clrMapOvr>
    <a:masterClrMapping/>
  </p:clrMapOvr>
  <p:transition spd="slow" advTm="300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47" y="238842"/>
            <a:ext cx="2358887" cy="521970"/>
          </a:xfrm>
          <a:prstGeom prst="rect">
            <a:avLst/>
          </a:prstGeom>
          <a:noFill/>
        </p:spPr>
        <p:txBody>
          <a:bodyPr wrap="square" rtlCol="0">
            <a:spAutoFit/>
          </a:bodyPr>
          <a:lstStyle/>
          <a:p>
            <a:r>
              <a:rPr lang="zh-CN" altLang="en-US" sz="2800" dirty="0"/>
              <a:t>业务流图</a:t>
            </a:r>
          </a:p>
        </p:txBody>
      </p:sp>
      <p:pic>
        <p:nvPicPr>
          <p:cNvPr id="5" name="图片 4">
            <a:extLst>
              <a:ext uri="{FF2B5EF4-FFF2-40B4-BE49-F238E27FC236}">
                <a16:creationId xmlns:a16="http://schemas.microsoft.com/office/drawing/2014/main" id="{42C620CB-27F3-46EE-9B5B-D0FFB35BF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539" y="1377700"/>
            <a:ext cx="8681884" cy="5241457"/>
          </a:xfrm>
          <a:prstGeom prst="rect">
            <a:avLst/>
          </a:prstGeom>
        </p:spPr>
      </p:pic>
    </p:spTree>
    <p:extLst>
      <p:ext uri="{BB962C8B-B14F-4D97-AF65-F5344CB8AC3E}">
        <p14:creationId xmlns:p14="http://schemas.microsoft.com/office/powerpoint/2010/main" val="127860487"/>
      </p:ext>
    </p:extLst>
  </p:cSld>
  <p:clrMapOvr>
    <a:masterClrMapping/>
  </p:clrMapOvr>
  <p:transition spd="slow" advTm="3000">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59748" y="-2018127"/>
            <a:ext cx="8072504" cy="12108759"/>
          </a:xfrm>
          <a:prstGeom prst="rect">
            <a:avLst/>
          </a:prstGeom>
        </p:spPr>
      </p:pic>
      <p:sp>
        <p:nvSpPr>
          <p:cNvPr id="10" name="矩形 9"/>
          <p:cNvSpPr/>
          <p:nvPr/>
        </p:nvSpPr>
        <p:spPr>
          <a:xfrm>
            <a:off x="832818"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4446"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20054" y="2516923"/>
            <a:ext cx="1505763" cy="1446550"/>
          </a:xfrm>
          <a:prstGeom prst="rect">
            <a:avLst/>
          </a:prstGeom>
          <a:noFill/>
        </p:spPr>
        <p:txBody>
          <a:bodyPr wrap="square" rtlCol="0">
            <a:spAutoFit/>
          </a:bodyPr>
          <a:lstStyle/>
          <a:p>
            <a:r>
              <a:rPr lang="en-US" altLang="zh-CN" sz="8800" b="1" dirty="0">
                <a:solidFill>
                  <a:srgbClr val="807BA3"/>
                </a:solidFill>
                <a:latin typeface="黑体" panose="02010609060101010101" pitchFamily="49" charset="-122"/>
                <a:ea typeface="黑体" panose="02010609060101010101" pitchFamily="49" charset="-122"/>
              </a:rPr>
              <a:t>0</a:t>
            </a:r>
            <a:r>
              <a:rPr lang="en-US" altLang="zh-CN" sz="8800" b="1" dirty="0">
                <a:solidFill>
                  <a:schemeClr val="bg1"/>
                </a:solidFill>
                <a:latin typeface="黑体" panose="02010609060101010101" pitchFamily="49" charset="-122"/>
                <a:ea typeface="黑体" panose="02010609060101010101" pitchFamily="49" charset="-122"/>
              </a:rPr>
              <a:t>6</a:t>
            </a:r>
            <a:endParaRPr lang="zh-CN" altLang="en-US" sz="8800" b="1"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1688396" y="3971927"/>
            <a:ext cx="2764333" cy="704873"/>
          </a:xfrm>
          <a:prstGeom prst="rect">
            <a:avLst/>
          </a:prstGeom>
          <a:noFill/>
        </p:spPr>
        <p:txBody>
          <a:bodyPr wrap="square" rtlCol="0">
            <a:spAutoFit/>
          </a:bodyPr>
          <a:lstStyle/>
          <a:p>
            <a:pPr lvl="0" algn="ctr">
              <a:lnSpc>
                <a:spcPct val="120000"/>
              </a:lnSpc>
              <a:defRPr/>
            </a:pPr>
            <a:r>
              <a:rPr lang="zh-CN" altLang="en-US" sz="3600" dirty="0"/>
              <a:t>详细设计</a:t>
            </a:r>
            <a:endParaRPr kumimoji="0" lang="en-US" altLang="zh-CN" sz="36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p:cNvSpPr txBox="1"/>
          <p:nvPr/>
        </p:nvSpPr>
        <p:spPr>
          <a:xfrm>
            <a:off x="1558650" y="2947810"/>
            <a:ext cx="2041601" cy="584775"/>
          </a:xfrm>
          <a:prstGeom prst="rect">
            <a:avLst/>
          </a:prstGeom>
          <a:noFill/>
        </p:spPr>
        <p:txBody>
          <a:bodyPr wrap="square" rtlCol="0">
            <a:spAutoFit/>
          </a:bodyPr>
          <a:lstStyle/>
          <a:p>
            <a:pPr>
              <a:buClr>
                <a:srgbClr val="35C6F3"/>
              </a:buClr>
            </a:pPr>
            <a:r>
              <a:rPr lang="en-US" altLang="zh-CN" sz="3200" dirty="0">
                <a:solidFill>
                  <a:schemeClr val="bg1"/>
                </a:solidFill>
                <a:latin typeface="黑体" panose="02010609060101010101" pitchFamily="49" charset="-122"/>
                <a:ea typeface="黑体" panose="02010609060101010101" pitchFamily="49" charset="-122"/>
              </a:rPr>
              <a:t>Pa</a:t>
            </a:r>
            <a:r>
              <a:rPr lang="en-US" altLang="zh-CN" sz="3200" dirty="0">
                <a:latin typeface="黑体" panose="02010609060101010101" pitchFamily="49" charset="-122"/>
                <a:ea typeface="黑体" panose="02010609060101010101" pitchFamily="49" charset="-122"/>
              </a:rPr>
              <a:t>rt one</a:t>
            </a:r>
          </a:p>
        </p:txBody>
      </p:sp>
    </p:spTree>
    <p:extLst>
      <p:ext uri="{BB962C8B-B14F-4D97-AF65-F5344CB8AC3E}">
        <p14:creationId xmlns:p14="http://schemas.microsoft.com/office/powerpoint/2010/main" val="2535160519"/>
      </p:ext>
    </p:extLst>
  </p:cSld>
  <p:clrMapOvr>
    <a:masterClrMapping/>
  </p:clrMapOvr>
  <p:transition spd="slow" advTm="3000">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98067AA-608B-4DEF-B4F4-5358F5881C09}"/>
              </a:ext>
            </a:extLst>
          </p:cNvPr>
          <p:cNvSpPr txBox="1">
            <a:spLocks noChangeArrowheads="1"/>
          </p:cNvSpPr>
          <p:nvPr/>
        </p:nvSpPr>
        <p:spPr bwMode="auto">
          <a:xfrm>
            <a:off x="503238" y="284163"/>
            <a:ext cx="4078287"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20000"/>
              </a:lnSpc>
              <a:spcBef>
                <a:spcPct val="0"/>
              </a:spcBef>
              <a:buFontTx/>
              <a:buNone/>
            </a:pPr>
            <a:r>
              <a:rPr lang="zh-CN" altLang="en-US" sz="3200" dirty="0">
                <a:latin typeface="黑体" panose="02010609060101010101" pitchFamily="49" charset="-122"/>
                <a:ea typeface="黑体" panose="02010609060101010101" pitchFamily="49" charset="-122"/>
                <a:cs typeface="Arial" panose="020B0604020202020204" pitchFamily="34" charset="0"/>
              </a:rPr>
              <a:t>界面设计（主界面）</a:t>
            </a:r>
            <a:endParaRPr lang="en-US" altLang="zh-CN" sz="3200" dirty="0">
              <a:solidFill>
                <a:srgbClr val="807BA3"/>
              </a:solidFill>
              <a:latin typeface="黑体" panose="02010609060101010101" pitchFamily="49" charset="-122"/>
              <a:ea typeface="黑体" panose="02010609060101010101" pitchFamily="49" charset="-122"/>
              <a:cs typeface="Arial" panose="020B0604020202020204" pitchFamily="34" charset="0"/>
            </a:endParaRPr>
          </a:p>
        </p:txBody>
      </p:sp>
      <p:sp>
        <p:nvSpPr>
          <p:cNvPr id="29" name="箭头: 右 28">
            <a:extLst>
              <a:ext uri="{FF2B5EF4-FFF2-40B4-BE49-F238E27FC236}">
                <a16:creationId xmlns:a16="http://schemas.microsoft.com/office/drawing/2014/main" id="{8E7EA4B0-43C1-444A-B342-A140815B4E62}"/>
              </a:ext>
            </a:extLst>
          </p:cNvPr>
          <p:cNvSpPr/>
          <p:nvPr/>
        </p:nvSpPr>
        <p:spPr>
          <a:xfrm>
            <a:off x="4905375" y="3595688"/>
            <a:ext cx="1855788"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846" name="文本框 29">
            <a:extLst>
              <a:ext uri="{FF2B5EF4-FFF2-40B4-BE49-F238E27FC236}">
                <a16:creationId xmlns:a16="http://schemas.microsoft.com/office/drawing/2014/main" id="{A13CEBBA-8469-4D89-B410-6D1F92D8E186}"/>
              </a:ext>
            </a:extLst>
          </p:cNvPr>
          <p:cNvSpPr txBox="1">
            <a:spLocks noChangeArrowheads="1"/>
          </p:cNvSpPr>
          <p:nvPr/>
        </p:nvSpPr>
        <p:spPr bwMode="auto">
          <a:xfrm>
            <a:off x="4905375" y="2949575"/>
            <a:ext cx="18557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800"/>
              <a:t>点击</a:t>
            </a:r>
            <a:endParaRPr lang="en-US" altLang="zh-CN" sz="1800"/>
          </a:p>
          <a:p>
            <a:pPr>
              <a:lnSpc>
                <a:spcPct val="100000"/>
              </a:lnSpc>
              <a:spcBef>
                <a:spcPct val="0"/>
              </a:spcBef>
              <a:buFontTx/>
              <a:buNone/>
            </a:pPr>
            <a:r>
              <a:rPr lang="zh-CN" altLang="en-US" sz="1800"/>
              <a:t>开始睡觉按钮后</a:t>
            </a:r>
          </a:p>
        </p:txBody>
      </p:sp>
      <p:pic>
        <p:nvPicPr>
          <p:cNvPr id="8" name="图片 7">
            <a:extLst>
              <a:ext uri="{FF2B5EF4-FFF2-40B4-BE49-F238E27FC236}">
                <a16:creationId xmlns:a16="http://schemas.microsoft.com/office/drawing/2014/main" id="{3FA43561-0B35-42C7-9950-58C6CEE1FB9E}"/>
              </a:ext>
            </a:extLst>
          </p:cNvPr>
          <p:cNvPicPr>
            <a:picLocks noChangeAspect="1"/>
          </p:cNvPicPr>
          <p:nvPr/>
        </p:nvPicPr>
        <p:blipFill>
          <a:blip r:embed="rId2"/>
          <a:stretch>
            <a:fillRect/>
          </a:stretch>
        </p:blipFill>
        <p:spPr>
          <a:xfrm>
            <a:off x="7796775" y="734984"/>
            <a:ext cx="3726140" cy="6035731"/>
          </a:xfrm>
          <a:prstGeom prst="rect">
            <a:avLst/>
          </a:prstGeom>
        </p:spPr>
      </p:pic>
      <p:pic>
        <p:nvPicPr>
          <p:cNvPr id="13" name="图片 12">
            <a:extLst>
              <a:ext uri="{FF2B5EF4-FFF2-40B4-BE49-F238E27FC236}">
                <a16:creationId xmlns:a16="http://schemas.microsoft.com/office/drawing/2014/main" id="{C457FD58-4C1D-4748-B479-CCD7B36F8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732" y="1070592"/>
            <a:ext cx="3160993" cy="561954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91548" y="238842"/>
            <a:ext cx="1868557" cy="523220"/>
          </a:xfrm>
          <a:prstGeom prst="rect">
            <a:avLst/>
          </a:prstGeom>
          <a:noFill/>
        </p:spPr>
        <p:txBody>
          <a:bodyPr wrap="square" rtlCol="0">
            <a:spAutoFit/>
          </a:bodyPr>
          <a:lstStyle/>
          <a:p>
            <a:r>
              <a:rPr lang="zh-CN" altLang="en-US" sz="2800" dirty="0"/>
              <a:t>设置界面</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661" y="1245704"/>
            <a:ext cx="2937014" cy="5221358"/>
          </a:xfrm>
          <a:prstGeom prst="rect">
            <a:avLst/>
          </a:prstGeom>
        </p:spPr>
      </p:pic>
      <p:sp>
        <p:nvSpPr>
          <p:cNvPr id="16" name="箭头: 右 15"/>
          <p:cNvSpPr/>
          <p:nvPr/>
        </p:nvSpPr>
        <p:spPr>
          <a:xfrm>
            <a:off x="3304891" y="3402495"/>
            <a:ext cx="1148721" cy="361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p:cNvSpPr/>
          <p:nvPr/>
        </p:nvSpPr>
        <p:spPr>
          <a:xfrm>
            <a:off x="7563166" y="3402495"/>
            <a:ext cx="1276916" cy="361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288727" y="2756164"/>
            <a:ext cx="1208020" cy="646331"/>
          </a:xfrm>
          <a:prstGeom prst="rect">
            <a:avLst/>
          </a:prstGeom>
          <a:noFill/>
        </p:spPr>
        <p:txBody>
          <a:bodyPr wrap="square" rtlCol="0">
            <a:spAutoFit/>
          </a:bodyPr>
          <a:lstStyle/>
          <a:p>
            <a:r>
              <a:rPr lang="zh-CN" altLang="en-US" dirty="0"/>
              <a:t>点击时间</a:t>
            </a:r>
            <a:r>
              <a:rPr lang="en-US" altLang="zh-CN" dirty="0"/>
              <a:t>00</a:t>
            </a:r>
            <a:r>
              <a:rPr lang="zh-CN" altLang="en-US" dirty="0"/>
              <a:t>：</a:t>
            </a:r>
            <a:r>
              <a:rPr lang="en-US" altLang="zh-CN" dirty="0"/>
              <a:t>00</a:t>
            </a:r>
            <a:endParaRPr lang="zh-CN" altLang="en-US" dirty="0"/>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9882" y="1245704"/>
            <a:ext cx="2937014" cy="5221358"/>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2336" y="1152938"/>
            <a:ext cx="2937014" cy="5221358"/>
          </a:xfrm>
          <a:prstGeom prst="rect">
            <a:avLst/>
          </a:prstGeom>
        </p:spPr>
      </p:pic>
      <p:sp>
        <p:nvSpPr>
          <p:cNvPr id="24" name="文本框 23"/>
          <p:cNvSpPr txBox="1"/>
          <p:nvPr/>
        </p:nvSpPr>
        <p:spPr>
          <a:xfrm>
            <a:off x="7807656" y="2756163"/>
            <a:ext cx="899022" cy="646331"/>
          </a:xfrm>
          <a:prstGeom prst="rect">
            <a:avLst/>
          </a:prstGeom>
          <a:noFill/>
        </p:spPr>
        <p:txBody>
          <a:bodyPr wrap="square" rtlCol="0">
            <a:spAutoFit/>
          </a:bodyPr>
          <a:lstStyle/>
          <a:p>
            <a:r>
              <a:rPr lang="zh-CN" altLang="en-US" dirty="0"/>
              <a:t>点击</a:t>
            </a:r>
            <a:r>
              <a:rPr lang="en-US" altLang="zh-CN" dirty="0"/>
              <a:t>OK</a:t>
            </a:r>
            <a:r>
              <a:rPr lang="zh-CN" altLang="en-US" dirty="0"/>
              <a:t>后</a:t>
            </a:r>
          </a:p>
        </p:txBody>
      </p:sp>
    </p:spTree>
    <p:extLst>
      <p:ext uri="{BB962C8B-B14F-4D97-AF65-F5344CB8AC3E}">
        <p14:creationId xmlns:p14="http://schemas.microsoft.com/office/powerpoint/2010/main" val="1321803213"/>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4724" y="1143769"/>
            <a:ext cx="2947329" cy="5239696"/>
          </a:xfrm>
          <a:prstGeom prst="rect">
            <a:avLst/>
          </a:prstGeom>
        </p:spPr>
      </p:pic>
      <p:sp>
        <p:nvSpPr>
          <p:cNvPr id="7" name="文本框 6"/>
          <p:cNvSpPr txBox="1"/>
          <p:nvPr/>
        </p:nvSpPr>
        <p:spPr>
          <a:xfrm>
            <a:off x="291548" y="238842"/>
            <a:ext cx="1868557" cy="523220"/>
          </a:xfrm>
          <a:prstGeom prst="rect">
            <a:avLst/>
          </a:prstGeom>
          <a:noFill/>
        </p:spPr>
        <p:txBody>
          <a:bodyPr wrap="square" rtlCol="0">
            <a:spAutoFit/>
          </a:bodyPr>
          <a:lstStyle/>
          <a:p>
            <a:r>
              <a:rPr lang="zh-CN" altLang="en-US" sz="2800" dirty="0"/>
              <a:t>设置界面</a:t>
            </a:r>
          </a:p>
        </p:txBody>
      </p:sp>
      <p:sp>
        <p:nvSpPr>
          <p:cNvPr id="8" name="箭头: 右 7"/>
          <p:cNvSpPr/>
          <p:nvPr/>
        </p:nvSpPr>
        <p:spPr>
          <a:xfrm>
            <a:off x="3304891" y="3402495"/>
            <a:ext cx="1148721" cy="361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p:cNvSpPr/>
          <p:nvPr/>
        </p:nvSpPr>
        <p:spPr>
          <a:xfrm>
            <a:off x="7563166" y="3402495"/>
            <a:ext cx="1276916" cy="361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355285" y="2766100"/>
            <a:ext cx="920394" cy="646331"/>
          </a:xfrm>
          <a:prstGeom prst="rect">
            <a:avLst/>
          </a:prstGeom>
          <a:noFill/>
        </p:spPr>
        <p:txBody>
          <a:bodyPr wrap="square" rtlCol="0">
            <a:spAutoFit/>
          </a:bodyPr>
          <a:lstStyle/>
          <a:p>
            <a:r>
              <a:rPr lang="zh-CN" altLang="en-US" dirty="0"/>
              <a:t>点击</a:t>
            </a:r>
            <a:endParaRPr lang="en-US" altLang="zh-CN" dirty="0"/>
          </a:p>
          <a:p>
            <a:r>
              <a:rPr lang="en-US" altLang="zh-CN" dirty="0"/>
              <a:t>0</a:t>
            </a:r>
            <a:r>
              <a:rPr lang="zh-CN" altLang="en-US" dirty="0"/>
              <a:t>分钟</a:t>
            </a:r>
          </a:p>
        </p:txBody>
      </p:sp>
      <p:sp>
        <p:nvSpPr>
          <p:cNvPr id="11" name="文本框 10"/>
          <p:cNvSpPr txBox="1"/>
          <p:nvPr/>
        </p:nvSpPr>
        <p:spPr>
          <a:xfrm>
            <a:off x="7807656" y="2756163"/>
            <a:ext cx="899022" cy="646331"/>
          </a:xfrm>
          <a:prstGeom prst="rect">
            <a:avLst/>
          </a:prstGeom>
          <a:noFill/>
        </p:spPr>
        <p:txBody>
          <a:bodyPr wrap="square" rtlCol="0">
            <a:spAutoFit/>
          </a:bodyPr>
          <a:lstStyle/>
          <a:p>
            <a:r>
              <a:rPr lang="zh-CN" altLang="en-US" dirty="0"/>
              <a:t>点击</a:t>
            </a:r>
            <a:r>
              <a:rPr lang="en-US" altLang="zh-CN" dirty="0"/>
              <a:t>OK</a:t>
            </a:r>
            <a:r>
              <a:rPr lang="zh-CN" altLang="en-US" dirty="0"/>
              <a:t>后</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5506" y="1143769"/>
            <a:ext cx="2947329" cy="5239696"/>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466" y="1143769"/>
            <a:ext cx="2947329" cy="5239696"/>
          </a:xfrm>
          <a:prstGeom prst="rect">
            <a:avLst/>
          </a:prstGeom>
        </p:spPr>
      </p:pic>
    </p:spTree>
    <p:extLst>
      <p:ext uri="{BB962C8B-B14F-4D97-AF65-F5344CB8AC3E}">
        <p14:creationId xmlns:p14="http://schemas.microsoft.com/office/powerpoint/2010/main" val="16334271"/>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6934" y="1263772"/>
            <a:ext cx="2947329" cy="5239696"/>
          </a:xfrm>
          <a:prstGeom prst="rect">
            <a:avLst/>
          </a:prstGeom>
        </p:spPr>
      </p:pic>
      <p:sp>
        <p:nvSpPr>
          <p:cNvPr id="5" name="文本框 4"/>
          <p:cNvSpPr txBox="1"/>
          <p:nvPr/>
        </p:nvSpPr>
        <p:spPr>
          <a:xfrm>
            <a:off x="265043" y="202520"/>
            <a:ext cx="2322649" cy="523220"/>
          </a:xfrm>
          <a:prstGeom prst="rect">
            <a:avLst/>
          </a:prstGeom>
          <a:noFill/>
        </p:spPr>
        <p:txBody>
          <a:bodyPr wrap="square" rtlCol="0">
            <a:spAutoFit/>
          </a:bodyPr>
          <a:lstStyle/>
          <a:p>
            <a:r>
              <a:rPr lang="zh-CN" altLang="en-US" sz="2800" dirty="0"/>
              <a:t>用户反馈界面</a:t>
            </a:r>
          </a:p>
        </p:txBody>
      </p:sp>
      <p:sp>
        <p:nvSpPr>
          <p:cNvPr id="6" name="箭头: 右 5"/>
          <p:cNvSpPr/>
          <p:nvPr/>
        </p:nvSpPr>
        <p:spPr>
          <a:xfrm>
            <a:off x="7573315" y="3428999"/>
            <a:ext cx="1386945" cy="371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1205" y="1263773"/>
            <a:ext cx="2947329" cy="5239695"/>
          </a:xfrm>
          <a:prstGeom prst="rect">
            <a:avLst/>
          </a:prstGeom>
        </p:spPr>
      </p:pic>
      <p:sp>
        <p:nvSpPr>
          <p:cNvPr id="9" name="文本框 8"/>
          <p:cNvSpPr txBox="1"/>
          <p:nvPr/>
        </p:nvSpPr>
        <p:spPr>
          <a:xfrm>
            <a:off x="7623174" y="2782668"/>
            <a:ext cx="1124736" cy="646331"/>
          </a:xfrm>
          <a:prstGeom prst="rect">
            <a:avLst/>
          </a:prstGeom>
          <a:noFill/>
        </p:spPr>
        <p:txBody>
          <a:bodyPr wrap="square" rtlCol="0">
            <a:spAutoFit/>
          </a:bodyPr>
          <a:lstStyle/>
          <a:p>
            <a:r>
              <a:rPr lang="zh-CN" altLang="en-US" dirty="0"/>
              <a:t>点击确认按钮后</a:t>
            </a: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466" y="1143769"/>
            <a:ext cx="2947329" cy="5239696"/>
          </a:xfrm>
          <a:prstGeom prst="rect">
            <a:avLst/>
          </a:prstGeom>
        </p:spPr>
      </p:pic>
      <p:sp>
        <p:nvSpPr>
          <p:cNvPr id="11" name="箭头: 右 10"/>
          <p:cNvSpPr/>
          <p:nvPr/>
        </p:nvSpPr>
        <p:spPr>
          <a:xfrm>
            <a:off x="3231740" y="3428999"/>
            <a:ext cx="1266000" cy="371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160654" y="2782668"/>
            <a:ext cx="1124736" cy="646331"/>
          </a:xfrm>
          <a:prstGeom prst="rect">
            <a:avLst/>
          </a:prstGeom>
          <a:noFill/>
        </p:spPr>
        <p:txBody>
          <a:bodyPr wrap="square" rtlCol="0">
            <a:spAutoFit/>
          </a:bodyPr>
          <a:lstStyle/>
          <a:p>
            <a:r>
              <a:rPr lang="zh-CN" altLang="en-US" dirty="0"/>
              <a:t>点击用户反馈</a:t>
            </a:r>
          </a:p>
        </p:txBody>
      </p:sp>
    </p:spTree>
    <p:extLst>
      <p:ext uri="{BB962C8B-B14F-4D97-AF65-F5344CB8AC3E}">
        <p14:creationId xmlns:p14="http://schemas.microsoft.com/office/powerpoint/2010/main" val="4056727190"/>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animBg="1"/>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B10DBAE-26FD-478B-976D-6B7D8ED915C0}"/>
              </a:ext>
            </a:extLst>
          </p:cNvPr>
          <p:cNvSpPr txBox="1">
            <a:spLocks noChangeArrowheads="1"/>
          </p:cNvSpPr>
          <p:nvPr/>
        </p:nvSpPr>
        <p:spPr bwMode="auto">
          <a:xfrm>
            <a:off x="503238" y="284163"/>
            <a:ext cx="4479579"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20000"/>
              </a:lnSpc>
              <a:spcBef>
                <a:spcPct val="0"/>
              </a:spcBef>
              <a:buFontTx/>
              <a:buNone/>
            </a:pPr>
            <a:r>
              <a:rPr lang="zh-CN" altLang="en-US" sz="3200" dirty="0">
                <a:latin typeface="黑体" panose="02010609060101010101" pitchFamily="49" charset="-122"/>
                <a:ea typeface="黑体" panose="02010609060101010101" pitchFamily="49" charset="-122"/>
                <a:cs typeface="Arial" panose="020B0604020202020204" pitchFamily="34" charset="0"/>
              </a:rPr>
              <a:t>界面设计（排行榜界面）</a:t>
            </a:r>
            <a:endParaRPr lang="en-US" altLang="zh-CN" sz="3200" dirty="0">
              <a:solidFill>
                <a:srgbClr val="807BA3"/>
              </a:solidFill>
              <a:latin typeface="黑体" panose="02010609060101010101" pitchFamily="49" charset="-122"/>
              <a:ea typeface="黑体" panose="02010609060101010101" pitchFamily="49" charset="-122"/>
              <a:cs typeface="Arial" panose="020B0604020202020204" pitchFamily="34" charset="0"/>
            </a:endParaRPr>
          </a:p>
        </p:txBody>
      </p:sp>
      <p:pic>
        <p:nvPicPr>
          <p:cNvPr id="44035" name="图片 11">
            <a:extLst>
              <a:ext uri="{FF2B5EF4-FFF2-40B4-BE49-F238E27FC236}">
                <a16:creationId xmlns:a16="http://schemas.microsoft.com/office/drawing/2014/main" id="{59524D28-C99E-4ACA-8399-BF7E26901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069"/>
          <a:stretch>
            <a:fillRect/>
          </a:stretch>
        </p:blipFill>
        <p:spPr bwMode="auto">
          <a:xfrm>
            <a:off x="1370013" y="960438"/>
            <a:ext cx="3384550" cy="558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箭头: 右 1">
            <a:extLst>
              <a:ext uri="{FF2B5EF4-FFF2-40B4-BE49-F238E27FC236}">
                <a16:creationId xmlns:a16="http://schemas.microsoft.com/office/drawing/2014/main" id="{4313F6B1-479F-480C-B9D2-84446940D2BD}"/>
              </a:ext>
            </a:extLst>
          </p:cNvPr>
          <p:cNvSpPr/>
          <p:nvPr/>
        </p:nvSpPr>
        <p:spPr>
          <a:xfrm>
            <a:off x="5300663" y="3440113"/>
            <a:ext cx="1590675" cy="322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4037" name="图片 5">
            <a:extLst>
              <a:ext uri="{FF2B5EF4-FFF2-40B4-BE49-F238E27FC236}">
                <a16:creationId xmlns:a16="http://schemas.microsoft.com/office/drawing/2014/main" id="{62BA9603-8D8F-433E-979B-699387079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128" t="8357"/>
          <a:stretch>
            <a:fillRect/>
          </a:stretch>
        </p:blipFill>
        <p:spPr bwMode="auto">
          <a:xfrm>
            <a:off x="7378700" y="960438"/>
            <a:ext cx="3443288" cy="558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文本框 6">
            <a:extLst>
              <a:ext uri="{FF2B5EF4-FFF2-40B4-BE49-F238E27FC236}">
                <a16:creationId xmlns:a16="http://schemas.microsoft.com/office/drawing/2014/main" id="{CCC3F598-1227-4B3B-A997-A6A646708422}"/>
              </a:ext>
            </a:extLst>
          </p:cNvPr>
          <p:cNvSpPr txBox="1">
            <a:spLocks noChangeArrowheads="1"/>
          </p:cNvSpPr>
          <p:nvPr/>
        </p:nvSpPr>
        <p:spPr bwMode="auto">
          <a:xfrm>
            <a:off x="5507038" y="3048000"/>
            <a:ext cx="1177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000"/>
              <a:t>点赞后</a:t>
            </a: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11">
            <a:extLst>
              <a:ext uri="{FF2B5EF4-FFF2-40B4-BE49-F238E27FC236}">
                <a16:creationId xmlns:a16="http://schemas.microsoft.com/office/drawing/2014/main" id="{3129EDE3-4BDA-4480-B30F-8B21FEF3A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 y="0"/>
            <a:ext cx="12109450" cy="807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文本框 6">
            <a:extLst>
              <a:ext uri="{FF2B5EF4-FFF2-40B4-BE49-F238E27FC236}">
                <a16:creationId xmlns:a16="http://schemas.microsoft.com/office/drawing/2014/main" id="{DFFF9B0F-065D-4F5D-AD03-9CF39A9621B0}"/>
              </a:ext>
            </a:extLst>
          </p:cNvPr>
          <p:cNvSpPr txBox="1">
            <a:spLocks noChangeArrowheads="1"/>
          </p:cNvSpPr>
          <p:nvPr/>
        </p:nvSpPr>
        <p:spPr bwMode="auto">
          <a:xfrm>
            <a:off x="3568700" y="2824163"/>
            <a:ext cx="50546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20000"/>
              </a:lnSpc>
              <a:spcBef>
                <a:spcPct val="0"/>
              </a:spcBef>
              <a:buFontTx/>
              <a:buNone/>
            </a:pPr>
            <a:r>
              <a:rPr lang="zh-CN" altLang="en-US" sz="3200" dirty="0">
                <a:latin typeface="黑体" panose="02010609060101010101" pitchFamily="49" charset="-122"/>
                <a:ea typeface="黑体" panose="02010609060101010101" pitchFamily="49" charset="-122"/>
                <a:cs typeface="Arial" panose="020B0604020202020204" pitchFamily="34" charset="0"/>
              </a:rPr>
              <a:t>伪代码</a:t>
            </a:r>
            <a:endParaRPr lang="en-US" altLang="zh-CN" sz="3200"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01677622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矩形 2">
            <a:extLst>
              <a:ext uri="{FF2B5EF4-FFF2-40B4-BE49-F238E27FC236}">
                <a16:creationId xmlns:a16="http://schemas.microsoft.com/office/drawing/2014/main" id="{D4A359CE-A387-43F6-B596-79918522A293}"/>
              </a:ext>
            </a:extLst>
          </p:cNvPr>
          <p:cNvSpPr>
            <a:spLocks noChangeArrowheads="1"/>
          </p:cNvSpPr>
          <p:nvPr/>
        </p:nvSpPr>
        <p:spPr bwMode="auto">
          <a:xfrm>
            <a:off x="1114425" y="1568450"/>
            <a:ext cx="3414713"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Tx/>
              <a:buNone/>
            </a:pPr>
            <a:r>
              <a:rPr lang="en-US" altLang="zh-CN" sz="1800" dirty="0">
                <a:latin typeface="华文细黑" panose="02010600040101010101" pitchFamily="2" charset="-122"/>
                <a:ea typeface="华文细黑" panose="02010600040101010101" pitchFamily="2" charset="-122"/>
                <a:sym typeface="+mn-ea"/>
              </a:rPr>
              <a:t>1.</a:t>
            </a:r>
            <a:r>
              <a:rPr lang="zh-CN" altLang="en-US" sz="1800" dirty="0">
                <a:latin typeface="华文细黑" panose="02010600040101010101" pitchFamily="2" charset="-122"/>
                <a:ea typeface="华文细黑" panose="02010600040101010101" pitchFamily="2" charset="-122"/>
                <a:sym typeface="+mn-ea"/>
              </a:rPr>
              <a:t>设定睡眠时间</a:t>
            </a:r>
          </a:p>
          <a:p>
            <a:pPr eaLnBrk="1" hangingPunct="1">
              <a:lnSpc>
                <a:spcPct val="130000"/>
              </a:lnSpc>
              <a:spcBef>
                <a:spcPct val="0"/>
              </a:spcBef>
              <a:buFontTx/>
              <a:buNone/>
            </a:pPr>
            <a:r>
              <a:rPr lang="zh-CN" altLang="en-US" sz="1800" dirty="0">
                <a:latin typeface="华文细黑" panose="02010600040101010101" pitchFamily="2" charset="-122"/>
                <a:ea typeface="华文细黑" panose="02010600040101010101" pitchFamily="2" charset="-122"/>
                <a:sym typeface="+mn-ea"/>
              </a:rPr>
              <a:t>伪代码：</a:t>
            </a:r>
          </a:p>
          <a:p>
            <a:pPr eaLnBrk="1" hangingPunct="1">
              <a:lnSpc>
                <a:spcPct val="130000"/>
              </a:lnSpc>
              <a:spcBef>
                <a:spcPct val="0"/>
              </a:spcBef>
              <a:buFontTx/>
              <a:buNone/>
            </a:pPr>
            <a:r>
              <a:rPr lang="en-US" altLang="zh-CN" sz="1800" dirty="0">
                <a:latin typeface="华文细黑" panose="02010600040101010101" pitchFamily="2" charset="-122"/>
                <a:ea typeface="华文细黑" panose="02010600040101010101" pitchFamily="2" charset="-122"/>
                <a:sym typeface="+mn-ea"/>
              </a:rPr>
              <a:t>Public class </a:t>
            </a:r>
            <a:r>
              <a:rPr lang="en-US" altLang="zh-CN" sz="1800" dirty="0" err="1">
                <a:latin typeface="华文细黑" panose="02010600040101010101" pitchFamily="2" charset="-122"/>
                <a:ea typeface="华文细黑" panose="02010600040101010101" pitchFamily="2" charset="-122"/>
                <a:sym typeface="+mn-ea"/>
              </a:rPr>
              <a:t>setsleeptime</a:t>
            </a:r>
            <a:endParaRPr lang="en-US" altLang="zh-CN" sz="1800" dirty="0">
              <a:latin typeface="华文细黑" panose="02010600040101010101" pitchFamily="2" charset="-122"/>
              <a:ea typeface="华文细黑" panose="02010600040101010101" pitchFamily="2" charset="-122"/>
              <a:sym typeface="+mn-ea"/>
            </a:endParaRPr>
          </a:p>
          <a:p>
            <a:pPr eaLnBrk="1" hangingPunct="1">
              <a:lnSpc>
                <a:spcPct val="130000"/>
              </a:lnSpc>
              <a:spcBef>
                <a:spcPct val="0"/>
              </a:spcBef>
              <a:buFontTx/>
              <a:buNone/>
            </a:pPr>
            <a:r>
              <a:rPr lang="en-US" altLang="zh-CN" sz="1800" dirty="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zh-CN" altLang="en-US" sz="1800" dirty="0">
                <a:latin typeface="华文细黑" panose="02010600040101010101" pitchFamily="2" charset="-122"/>
                <a:ea typeface="华文细黑" panose="02010600040101010101" pitchFamily="2" charset="-122"/>
                <a:sym typeface="+mn-ea"/>
              </a:rPr>
              <a:t>初始时间为（</a:t>
            </a:r>
            <a:r>
              <a:rPr lang="en-US" altLang="zh-CN" sz="1800" dirty="0">
                <a:latin typeface="华文细黑" panose="02010600040101010101" pitchFamily="2" charset="-122"/>
                <a:ea typeface="华文细黑" panose="02010600040101010101" pitchFamily="2" charset="-122"/>
                <a:sym typeface="+mn-ea"/>
              </a:rPr>
              <a:t>00</a:t>
            </a:r>
            <a:r>
              <a:rPr lang="zh-CN" altLang="en-US" sz="1800" dirty="0">
                <a:latin typeface="华文细黑" panose="02010600040101010101" pitchFamily="2" charset="-122"/>
                <a:ea typeface="华文细黑" panose="02010600040101010101" pitchFamily="2" charset="-122"/>
                <a:sym typeface="+mn-ea"/>
              </a:rPr>
              <a:t>：</a:t>
            </a:r>
            <a:r>
              <a:rPr lang="en-US" altLang="zh-CN" sz="1800" dirty="0">
                <a:latin typeface="华文细黑" panose="02010600040101010101" pitchFamily="2" charset="-122"/>
                <a:ea typeface="华文细黑" panose="02010600040101010101" pitchFamily="2" charset="-122"/>
                <a:sym typeface="+mn-ea"/>
              </a:rPr>
              <a:t>00</a:t>
            </a:r>
            <a:r>
              <a:rPr lang="zh-CN" altLang="en-US" sz="1800" dirty="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zh-CN" altLang="en-US" sz="1800" dirty="0">
                <a:latin typeface="华文细黑" panose="02010600040101010101" pitchFamily="2" charset="-122"/>
                <a:ea typeface="华文细黑" panose="02010600040101010101" pitchFamily="2" charset="-122"/>
                <a:sym typeface="+mn-ea"/>
              </a:rPr>
              <a:t>设定睡眠时间；</a:t>
            </a:r>
          </a:p>
          <a:p>
            <a:pPr eaLnBrk="1" hangingPunct="1">
              <a:lnSpc>
                <a:spcPct val="130000"/>
              </a:lnSpc>
              <a:spcBef>
                <a:spcPct val="0"/>
              </a:spcBef>
              <a:buFontTx/>
              <a:buNone/>
            </a:pPr>
            <a:r>
              <a:rPr lang="en-US" altLang="zh-CN" sz="1800" dirty="0">
                <a:latin typeface="华文细黑" panose="02010600040101010101" pitchFamily="2" charset="-122"/>
                <a:ea typeface="华文细黑" panose="02010600040101010101" pitchFamily="2" charset="-122"/>
                <a:sym typeface="+mn-ea"/>
              </a:rPr>
              <a:t>if</a:t>
            </a:r>
            <a:r>
              <a:rPr lang="zh-CN" altLang="en-US" sz="1800" dirty="0">
                <a:latin typeface="华文细黑" panose="02010600040101010101" pitchFamily="2" charset="-122"/>
                <a:ea typeface="华文细黑" panose="02010600040101010101" pitchFamily="2" charset="-122"/>
                <a:sym typeface="+mn-ea"/>
              </a:rPr>
              <a:t>（点击储存）</a:t>
            </a:r>
          </a:p>
          <a:p>
            <a:pPr eaLnBrk="1" hangingPunct="1">
              <a:lnSpc>
                <a:spcPct val="130000"/>
              </a:lnSpc>
              <a:spcBef>
                <a:spcPct val="0"/>
              </a:spcBef>
              <a:buFontTx/>
              <a:buNone/>
            </a:pPr>
            <a:r>
              <a:rPr lang="zh-CN" altLang="en-US" sz="1800" dirty="0">
                <a:latin typeface="华文细黑" panose="02010600040101010101" pitchFamily="2" charset="-122"/>
                <a:ea typeface="华文细黑" panose="02010600040101010101" pitchFamily="2" charset="-122"/>
                <a:sym typeface="+mn-ea"/>
              </a:rPr>
              <a:t>显示重新设定的睡眠目标时间；</a:t>
            </a:r>
          </a:p>
          <a:p>
            <a:pPr eaLnBrk="1" hangingPunct="1">
              <a:lnSpc>
                <a:spcPct val="130000"/>
              </a:lnSpc>
              <a:spcBef>
                <a:spcPct val="0"/>
              </a:spcBef>
              <a:buFontTx/>
              <a:buNone/>
            </a:pPr>
            <a:r>
              <a:rPr lang="en-US" altLang="zh-CN" sz="1800" dirty="0">
                <a:latin typeface="华文细黑" panose="02010600040101010101" pitchFamily="2" charset="-122"/>
                <a:ea typeface="华文细黑" panose="02010600040101010101" pitchFamily="2" charset="-122"/>
                <a:sym typeface="+mn-ea"/>
              </a:rPr>
              <a:t>else</a:t>
            </a:r>
          </a:p>
          <a:p>
            <a:pPr eaLnBrk="1" hangingPunct="1">
              <a:lnSpc>
                <a:spcPct val="130000"/>
              </a:lnSpc>
              <a:spcBef>
                <a:spcPct val="0"/>
              </a:spcBef>
              <a:buFontTx/>
              <a:buNone/>
            </a:pPr>
            <a:r>
              <a:rPr lang="zh-CN" altLang="en-US" sz="1800" dirty="0">
                <a:latin typeface="华文细黑" panose="02010600040101010101" pitchFamily="2" charset="-122"/>
                <a:ea typeface="华文细黑" panose="02010600040101010101" pitchFamily="2" charset="-122"/>
                <a:sym typeface="+mn-ea"/>
              </a:rPr>
              <a:t>显示之前设定的睡眠目标时间；</a:t>
            </a:r>
          </a:p>
          <a:p>
            <a:pPr eaLnBrk="1" hangingPunct="1">
              <a:lnSpc>
                <a:spcPct val="130000"/>
              </a:lnSpc>
              <a:spcBef>
                <a:spcPct val="0"/>
              </a:spcBef>
              <a:buFontTx/>
              <a:buNone/>
            </a:pPr>
            <a:r>
              <a:rPr lang="en-US" altLang="zh-CN" sz="1800" dirty="0">
                <a:latin typeface="华文细黑" panose="02010600040101010101" pitchFamily="2" charset="-122"/>
                <a:ea typeface="华文细黑" panose="02010600040101010101" pitchFamily="2" charset="-122"/>
                <a:sym typeface="+mn-ea"/>
              </a:rPr>
              <a:t>}</a:t>
            </a:r>
          </a:p>
        </p:txBody>
      </p:sp>
      <p:sp>
        <p:nvSpPr>
          <p:cNvPr id="22532" name="矩形 3">
            <a:extLst>
              <a:ext uri="{FF2B5EF4-FFF2-40B4-BE49-F238E27FC236}">
                <a16:creationId xmlns:a16="http://schemas.microsoft.com/office/drawing/2014/main" id="{D672B984-4EA5-4637-BD59-C809E69FB9A4}"/>
              </a:ext>
            </a:extLst>
          </p:cNvPr>
          <p:cNvSpPr>
            <a:spLocks noChangeArrowheads="1"/>
          </p:cNvSpPr>
          <p:nvPr/>
        </p:nvSpPr>
        <p:spPr bwMode="auto">
          <a:xfrm>
            <a:off x="6148388" y="1465263"/>
            <a:ext cx="465137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2.</a:t>
            </a:r>
            <a:r>
              <a:rPr lang="zh-CN" altLang="en-US" sz="1800">
                <a:latin typeface="华文细黑" panose="02010600040101010101" pitchFamily="2" charset="-122"/>
                <a:ea typeface="华文细黑" panose="02010600040101010101" pitchFamily="2" charset="-122"/>
                <a:sym typeface="+mn-ea"/>
              </a:rPr>
              <a:t>设定睡前提醒时间</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伪代码：</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Public class setalarmtime</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初始值为</a:t>
            </a:r>
            <a:r>
              <a:rPr lang="en-US" altLang="zh-CN" sz="1800">
                <a:latin typeface="华文细黑" panose="02010600040101010101" pitchFamily="2" charset="-122"/>
                <a:ea typeface="华文细黑" panose="02010600040101010101" pitchFamily="2" charset="-122"/>
                <a:sym typeface="+mn-ea"/>
              </a:rPr>
              <a:t>0 min</a:t>
            </a:r>
            <a:r>
              <a:rPr lang="zh-CN" altLang="en-US"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设定提醒时间；</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If</a:t>
            </a:r>
            <a:r>
              <a:rPr lang="zh-CN" altLang="en-US" sz="1800">
                <a:latin typeface="华文细黑" panose="02010600040101010101" pitchFamily="2" charset="-122"/>
                <a:ea typeface="华文细黑" panose="02010600040101010101" pitchFamily="2" charset="-122"/>
                <a:sym typeface="+mn-ea"/>
              </a:rPr>
              <a:t>（点击确定）</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在主界面显示距离睡觉时间还有多久；</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在指定时间提醒用户准备睡觉；</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else</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默认初始值</a:t>
            </a:r>
            <a:r>
              <a:rPr lang="en-US" altLang="zh-CN" sz="1800">
                <a:latin typeface="华文细黑" panose="02010600040101010101" pitchFamily="2" charset="-122"/>
                <a:ea typeface="华文细黑" panose="02010600040101010101" pitchFamily="2" charset="-122"/>
                <a:sym typeface="+mn-ea"/>
              </a:rPr>
              <a:t>0 min</a:t>
            </a:r>
            <a:r>
              <a:rPr lang="zh-CN" altLang="en-US"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p:txBody>
      </p:sp>
      <p:pic>
        <p:nvPicPr>
          <p:cNvPr id="22533" name="图片 1">
            <a:extLst>
              <a:ext uri="{FF2B5EF4-FFF2-40B4-BE49-F238E27FC236}">
                <a16:creationId xmlns:a16="http://schemas.microsoft.com/office/drawing/2014/main" id="{594BB627-6179-46FE-BCED-1E61068164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5238" y="3967163"/>
            <a:ext cx="3533775"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22">
            <a:extLst>
              <a:ext uri="{FF2B5EF4-FFF2-40B4-BE49-F238E27FC236}">
                <a16:creationId xmlns:a16="http://schemas.microsoft.com/office/drawing/2014/main" id="{FB39C1AA-00E8-4945-BF12-8EBAFBB92DE6}"/>
              </a:ext>
            </a:extLst>
          </p:cNvPr>
          <p:cNvSpPr txBox="1">
            <a:spLocks noChangeArrowheads="1"/>
          </p:cNvSpPr>
          <p:nvPr/>
        </p:nvSpPr>
        <p:spPr bwMode="auto">
          <a:xfrm>
            <a:off x="583406" y="442637"/>
            <a:ext cx="447675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20000"/>
              </a:lnSpc>
              <a:spcBef>
                <a:spcPct val="0"/>
              </a:spcBef>
              <a:buFontTx/>
              <a:buNone/>
            </a:pPr>
            <a:r>
              <a:rPr lang="zh-CN" altLang="en-US" sz="3200" dirty="0">
                <a:latin typeface="黑体" panose="02010609060101010101" pitchFamily="49" charset="-122"/>
                <a:ea typeface="黑体" panose="02010609060101010101" pitchFamily="49" charset="-122"/>
                <a:cs typeface="Arial" panose="020B0604020202020204" pitchFamily="34" charset="0"/>
              </a:rPr>
              <a:t>伪代码设计</a:t>
            </a:r>
            <a:endParaRPr lang="en-US" altLang="zh-CN" sz="3200" dirty="0">
              <a:solidFill>
                <a:srgbClr val="807BA3"/>
              </a:solidFill>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3">
            <a:extLst>
              <a:ext uri="{FF2B5EF4-FFF2-40B4-BE49-F238E27FC236}">
                <a16:creationId xmlns:a16="http://schemas.microsoft.com/office/drawing/2014/main" id="{592EB9C9-674E-41D3-85EE-D0D4FFDF34BC}"/>
              </a:ext>
            </a:extLst>
          </p:cNvPr>
          <p:cNvSpPr>
            <a:spLocks noChangeArrowheads="1"/>
          </p:cNvSpPr>
          <p:nvPr/>
        </p:nvSpPr>
        <p:spPr bwMode="auto">
          <a:xfrm>
            <a:off x="3924300" y="1150938"/>
            <a:ext cx="3843338"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4.</a:t>
            </a:r>
            <a:r>
              <a:rPr lang="zh-CN" altLang="en-US" sz="1800">
                <a:latin typeface="华文细黑" panose="02010600040101010101" pitchFamily="2" charset="-122"/>
                <a:ea typeface="华文细黑" panose="02010600040101010101" pitchFamily="2" charset="-122"/>
                <a:sym typeface="+mn-ea"/>
              </a:rPr>
              <a:t>用户反馈</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伪代码：</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Public class feedback</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用户输入像反馈的信息</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读取用户反馈信息</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If</a:t>
            </a:r>
            <a:r>
              <a:rPr lang="zh-CN" altLang="en-US" sz="1800">
                <a:latin typeface="华文细黑" panose="02010600040101010101" pitchFamily="2" charset="-122"/>
                <a:ea typeface="华文细黑" panose="02010600040101010101" pitchFamily="2" charset="-122"/>
                <a:sym typeface="+mn-ea"/>
              </a:rPr>
              <a:t>（反馈信息长度不符合要求）</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提示信息；</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请用户重新输入；</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Else</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发送信息至管理员；</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p:txBody>
      </p:sp>
      <p:sp>
        <p:nvSpPr>
          <p:cNvPr id="24579" name="矩形 4">
            <a:extLst>
              <a:ext uri="{FF2B5EF4-FFF2-40B4-BE49-F238E27FC236}">
                <a16:creationId xmlns:a16="http://schemas.microsoft.com/office/drawing/2014/main" id="{0215D8A2-AEF4-43CA-9AFB-F9011EA13F87}"/>
              </a:ext>
            </a:extLst>
          </p:cNvPr>
          <p:cNvSpPr>
            <a:spLocks noChangeArrowheads="1"/>
          </p:cNvSpPr>
          <p:nvPr/>
        </p:nvSpPr>
        <p:spPr bwMode="auto">
          <a:xfrm>
            <a:off x="587375" y="1150938"/>
            <a:ext cx="2690813"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3.</a:t>
            </a:r>
            <a:r>
              <a:rPr lang="zh-CN" altLang="en-US" sz="1800">
                <a:latin typeface="华文细黑" panose="02010600040101010101" pitchFamily="2" charset="-122"/>
                <a:ea typeface="华文细黑" panose="02010600040101010101" pitchFamily="2" charset="-122"/>
                <a:sym typeface="+mn-ea"/>
              </a:rPr>
              <a:t>开关背景音乐</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伪代码：</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初始值为音乐：开；</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If</a:t>
            </a:r>
            <a:r>
              <a:rPr lang="zh-CN" altLang="en-US" sz="1800">
                <a:latin typeface="华文细黑" panose="02010600040101010101" pitchFamily="2" charset="-122"/>
                <a:ea typeface="华文细黑" panose="02010600040101010101" pitchFamily="2" charset="-122"/>
                <a:sym typeface="+mn-ea"/>
              </a:rPr>
              <a:t>（点击按钮 按钮变暗）</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停止播放背景音乐；</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Else</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播放背景音乐；</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p:txBody>
      </p:sp>
      <p:sp>
        <p:nvSpPr>
          <p:cNvPr id="24580" name="文本框 5">
            <a:extLst>
              <a:ext uri="{FF2B5EF4-FFF2-40B4-BE49-F238E27FC236}">
                <a16:creationId xmlns:a16="http://schemas.microsoft.com/office/drawing/2014/main" id="{D8C62D75-953F-4D92-A9C6-93BE3C795CC4}"/>
              </a:ext>
            </a:extLst>
          </p:cNvPr>
          <p:cNvSpPr txBox="1">
            <a:spLocks noChangeArrowheads="1"/>
          </p:cNvSpPr>
          <p:nvPr/>
        </p:nvSpPr>
        <p:spPr bwMode="auto">
          <a:xfrm>
            <a:off x="8413750" y="1150938"/>
            <a:ext cx="253047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5.</a:t>
            </a:r>
            <a:r>
              <a:rPr lang="zh-CN" altLang="en-US" sz="1800">
                <a:latin typeface="华文细黑" panose="02010600040101010101" pitchFamily="2" charset="-122"/>
                <a:ea typeface="华文细黑" panose="02010600040101010101" pitchFamily="2" charset="-122"/>
                <a:sym typeface="+mn-ea"/>
              </a:rPr>
              <a:t>返回主界面</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伪代码：</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Public class back</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       </a:t>
            </a:r>
            <a:r>
              <a:rPr lang="zh-CN" altLang="en-US" sz="1800">
                <a:latin typeface="华文细黑" panose="02010600040101010101" pitchFamily="2" charset="-122"/>
                <a:ea typeface="华文细黑" panose="02010600040101010101" pitchFamily="2" charset="-122"/>
                <a:sym typeface="+mn-ea"/>
              </a:rPr>
              <a:t>显示主界面；</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p:txBody>
      </p:sp>
      <p:sp>
        <p:nvSpPr>
          <p:cNvPr id="24581" name="图片 6">
            <a:extLst>
              <a:ext uri="{FF2B5EF4-FFF2-40B4-BE49-F238E27FC236}">
                <a16:creationId xmlns:a16="http://schemas.microsoft.com/office/drawing/2014/main" id="{714032AD-5C4D-4552-8797-1DC0C43097FA}"/>
              </a:ext>
            </a:extLst>
          </p:cNvPr>
          <p:cNvSpPr>
            <a:spLocks noChangeAspect="1" noChangeArrowheads="1"/>
          </p:cNvSpPr>
          <p:nvPr/>
        </p:nvSpPr>
        <p:spPr bwMode="auto">
          <a:xfrm rot="-1878001">
            <a:off x="9832975" y="4724400"/>
            <a:ext cx="2224088"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p>
        </p:txBody>
      </p:sp>
      <p:pic>
        <p:nvPicPr>
          <p:cNvPr id="24582" name="图片 5">
            <a:extLst>
              <a:ext uri="{FF2B5EF4-FFF2-40B4-BE49-F238E27FC236}">
                <a16:creationId xmlns:a16="http://schemas.microsoft.com/office/drawing/2014/main" id="{92077EDF-F51F-47BB-995A-FF2A378682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5238" y="3967163"/>
            <a:ext cx="3533775"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22">
            <a:extLst>
              <a:ext uri="{FF2B5EF4-FFF2-40B4-BE49-F238E27FC236}">
                <a16:creationId xmlns:a16="http://schemas.microsoft.com/office/drawing/2014/main" id="{69B4EE55-4BAB-47FA-8DB6-742157C5ABA2}"/>
              </a:ext>
            </a:extLst>
          </p:cNvPr>
          <p:cNvSpPr txBox="1">
            <a:spLocks noChangeArrowheads="1"/>
          </p:cNvSpPr>
          <p:nvPr/>
        </p:nvSpPr>
        <p:spPr bwMode="auto">
          <a:xfrm>
            <a:off x="587375" y="177593"/>
            <a:ext cx="447675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20000"/>
              </a:lnSpc>
              <a:spcBef>
                <a:spcPct val="0"/>
              </a:spcBef>
              <a:buFontTx/>
              <a:buNone/>
            </a:pPr>
            <a:r>
              <a:rPr lang="zh-CN" altLang="en-US" sz="3200" dirty="0">
                <a:latin typeface="黑体" panose="02010609060101010101" pitchFamily="49" charset="-122"/>
                <a:ea typeface="黑体" panose="02010609060101010101" pitchFamily="49" charset="-122"/>
                <a:cs typeface="Arial" panose="020B0604020202020204" pitchFamily="34" charset="0"/>
              </a:rPr>
              <a:t>伪代码设计</a:t>
            </a:r>
            <a:endParaRPr lang="en-US" altLang="zh-CN" sz="3200" dirty="0">
              <a:solidFill>
                <a:srgbClr val="807BA3"/>
              </a:solidFill>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5"/>
          <p:cNvSpPr>
            <a:spLocks noEditPoints="1"/>
          </p:cNvSpPr>
          <p:nvPr/>
        </p:nvSpPr>
        <p:spPr bwMode="auto">
          <a:xfrm>
            <a:off x="279368" y="3682497"/>
            <a:ext cx="2937437" cy="2930151"/>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F7A115"/>
          </a:solidFill>
          <a:ln w="38100">
            <a:solidFill>
              <a:schemeClr val="accent2"/>
            </a:solidFill>
            <a:round/>
            <a:headEnd/>
            <a:tailEnd/>
          </a:ln>
          <a:effectLst>
            <a:outerShdw blurRad="50800" dist="38100" algn="l" rotWithShape="0">
              <a:prstClr val="black">
                <a:alpha val="40000"/>
              </a:prstClr>
            </a:outerShdw>
          </a:effectLst>
        </p:spPr>
        <p:txBody>
          <a:bodyPr vert="horz" wrap="square" lIns="91404" tIns="45702" rIns="91404" bIns="45702" numCol="1" anchor="t" anchorCtr="0" compatLnSpc="1">
            <a:prstTxWarp prst="textNoShape">
              <a:avLst/>
            </a:prstTxWarp>
          </a:bodyPr>
          <a:lstStyle/>
          <a:p>
            <a:endParaRPr lang="zh-CN" altLang="en-US" sz="1799">
              <a:solidFill>
                <a:schemeClr val="tx2"/>
              </a:solidFill>
              <a:latin typeface="Century Gothic" panose="020B0502020202020204" pitchFamily="34" charset="0"/>
              <a:ea typeface="思源黑体 CN Medium" panose="020B0600000000000000" pitchFamily="34" charset="-122"/>
              <a:sym typeface="Century Gothic" panose="020B0502020202020204" pitchFamily="34" charset="0"/>
            </a:endParaRPr>
          </a:p>
        </p:txBody>
      </p:sp>
      <p:sp>
        <p:nvSpPr>
          <p:cNvPr id="22" name="Freeform 12"/>
          <p:cNvSpPr>
            <a:spLocks noEditPoints="1"/>
          </p:cNvSpPr>
          <p:nvPr/>
        </p:nvSpPr>
        <p:spPr bwMode="auto">
          <a:xfrm>
            <a:off x="1791441" y="4472670"/>
            <a:ext cx="737772" cy="646080"/>
          </a:xfrm>
          <a:custGeom>
            <a:avLst/>
            <a:gdLst>
              <a:gd name="T0" fmla="*/ 102 w 782"/>
              <a:gd name="T1" fmla="*/ 373 h 711"/>
              <a:gd name="T2" fmla="*/ 180 w 782"/>
              <a:gd name="T3" fmla="*/ 338 h 711"/>
              <a:gd name="T4" fmla="*/ 257 w 782"/>
              <a:gd name="T5" fmla="*/ 265 h 711"/>
              <a:gd name="T6" fmla="*/ 351 w 782"/>
              <a:gd name="T7" fmla="*/ 265 h 711"/>
              <a:gd name="T8" fmla="*/ 475 w 782"/>
              <a:gd name="T9" fmla="*/ 263 h 711"/>
              <a:gd name="T10" fmla="*/ 589 w 782"/>
              <a:gd name="T11" fmla="*/ 219 h 711"/>
              <a:gd name="T12" fmla="*/ 633 w 782"/>
              <a:gd name="T13" fmla="*/ 156 h 711"/>
              <a:gd name="T14" fmla="*/ 633 w 782"/>
              <a:gd name="T15" fmla="*/ 250 h 711"/>
              <a:gd name="T16" fmla="*/ 520 w 782"/>
              <a:gd name="T17" fmla="*/ 295 h 711"/>
              <a:gd name="T18" fmla="*/ 475 w 782"/>
              <a:gd name="T19" fmla="*/ 357 h 711"/>
              <a:gd name="T20" fmla="*/ 345 w 782"/>
              <a:gd name="T21" fmla="*/ 288 h 711"/>
              <a:gd name="T22" fmla="*/ 274 w 782"/>
              <a:gd name="T23" fmla="*/ 301 h 711"/>
              <a:gd name="T24" fmla="*/ 194 w 782"/>
              <a:gd name="T25" fmla="*/ 359 h 711"/>
              <a:gd name="T26" fmla="*/ 149 w 782"/>
              <a:gd name="T27" fmla="*/ 420 h 711"/>
              <a:gd name="T28" fmla="*/ 166 w 782"/>
              <a:gd name="T29" fmla="*/ 576 h 711"/>
              <a:gd name="T30" fmla="*/ 0 w 782"/>
              <a:gd name="T31" fmla="*/ 166 h 711"/>
              <a:gd name="T32" fmla="*/ 615 w 782"/>
              <a:gd name="T33" fmla="*/ 0 h 711"/>
              <a:gd name="T34" fmla="*/ 782 w 782"/>
              <a:gd name="T35" fmla="*/ 410 h 711"/>
              <a:gd name="T36" fmla="*/ 154 w 782"/>
              <a:gd name="T37" fmla="*/ 47 h 711"/>
              <a:gd name="T38" fmla="*/ 46 w 782"/>
              <a:gd name="T39" fmla="*/ 157 h 711"/>
              <a:gd name="T40" fmla="*/ 154 w 782"/>
              <a:gd name="T41" fmla="*/ 529 h 711"/>
              <a:gd name="T42" fmla="*/ 736 w 782"/>
              <a:gd name="T43" fmla="*/ 419 h 711"/>
              <a:gd name="T44" fmla="*/ 628 w 782"/>
              <a:gd name="T45" fmla="*/ 47 h 711"/>
              <a:gd name="T46" fmla="*/ 526 w 782"/>
              <a:gd name="T47" fmla="*/ 624 h 711"/>
              <a:gd name="T48" fmla="*/ 143 w 782"/>
              <a:gd name="T49" fmla="*/ 671 h 711"/>
              <a:gd name="T50" fmla="*/ 586 w 782"/>
              <a:gd name="T51" fmla="*/ 711 h 711"/>
              <a:gd name="T52" fmla="*/ 526 w 782"/>
              <a:gd name="T53" fmla="*/ 624 h 711"/>
              <a:gd name="T54" fmla="*/ 633 w 782"/>
              <a:gd name="T55" fmla="*/ 181 h 711"/>
              <a:gd name="T56" fmla="*/ 633 w 782"/>
              <a:gd name="T57" fmla="*/ 225 h 711"/>
              <a:gd name="T58" fmla="*/ 633 w 782"/>
              <a:gd name="T59" fmla="*/ 181 h 711"/>
              <a:gd name="T60" fmla="*/ 475 w 782"/>
              <a:gd name="T61" fmla="*/ 287 h 711"/>
              <a:gd name="T62" fmla="*/ 475 w 782"/>
              <a:gd name="T63" fmla="*/ 332 h 711"/>
              <a:gd name="T64" fmla="*/ 475 w 782"/>
              <a:gd name="T65" fmla="*/ 287 h 711"/>
              <a:gd name="T66" fmla="*/ 304 w 782"/>
              <a:gd name="T67" fmla="*/ 243 h 711"/>
              <a:gd name="T68" fmla="*/ 304 w 782"/>
              <a:gd name="T69" fmla="*/ 288 h 711"/>
              <a:gd name="T70" fmla="*/ 304 w 782"/>
              <a:gd name="T71" fmla="*/ 243 h 711"/>
              <a:gd name="T72" fmla="*/ 149 w 782"/>
              <a:gd name="T73" fmla="*/ 351 h 711"/>
              <a:gd name="T74" fmla="*/ 149 w 782"/>
              <a:gd name="T75" fmla="*/ 395 h 711"/>
              <a:gd name="T76" fmla="*/ 149 w 782"/>
              <a:gd name="T77" fmla="*/ 35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2" h="711">
                <a:moveTo>
                  <a:pt x="149" y="420"/>
                </a:moveTo>
                <a:cubicBezTo>
                  <a:pt x="123" y="420"/>
                  <a:pt x="102" y="399"/>
                  <a:pt x="102" y="373"/>
                </a:cubicBezTo>
                <a:cubicBezTo>
                  <a:pt x="102" y="347"/>
                  <a:pt x="123" y="326"/>
                  <a:pt x="149" y="326"/>
                </a:cubicBezTo>
                <a:cubicBezTo>
                  <a:pt x="161" y="326"/>
                  <a:pt x="172" y="331"/>
                  <a:pt x="180" y="338"/>
                </a:cubicBezTo>
                <a:lnTo>
                  <a:pt x="260" y="282"/>
                </a:lnTo>
                <a:cubicBezTo>
                  <a:pt x="258" y="276"/>
                  <a:pt x="257" y="271"/>
                  <a:pt x="257" y="265"/>
                </a:cubicBezTo>
                <a:cubicBezTo>
                  <a:pt x="257" y="239"/>
                  <a:pt x="278" y="218"/>
                  <a:pt x="304" y="218"/>
                </a:cubicBezTo>
                <a:cubicBezTo>
                  <a:pt x="330" y="218"/>
                  <a:pt x="351" y="239"/>
                  <a:pt x="351" y="265"/>
                </a:cubicBezTo>
                <a:lnTo>
                  <a:pt x="435" y="287"/>
                </a:lnTo>
                <a:cubicBezTo>
                  <a:pt x="443" y="272"/>
                  <a:pt x="458" y="263"/>
                  <a:pt x="475" y="263"/>
                </a:cubicBezTo>
                <a:cubicBezTo>
                  <a:pt x="487" y="263"/>
                  <a:pt x="498" y="267"/>
                  <a:pt x="506" y="274"/>
                </a:cubicBezTo>
                <a:lnTo>
                  <a:pt x="589" y="219"/>
                </a:lnTo>
                <a:cubicBezTo>
                  <a:pt x="587" y="214"/>
                  <a:pt x="586" y="209"/>
                  <a:pt x="586" y="203"/>
                </a:cubicBezTo>
                <a:cubicBezTo>
                  <a:pt x="586" y="177"/>
                  <a:pt x="607" y="156"/>
                  <a:pt x="633" y="156"/>
                </a:cubicBezTo>
                <a:cubicBezTo>
                  <a:pt x="659" y="156"/>
                  <a:pt x="680" y="177"/>
                  <a:pt x="680" y="203"/>
                </a:cubicBezTo>
                <a:cubicBezTo>
                  <a:pt x="680" y="229"/>
                  <a:pt x="659" y="250"/>
                  <a:pt x="633" y="250"/>
                </a:cubicBezTo>
                <a:cubicBezTo>
                  <a:pt x="621" y="250"/>
                  <a:pt x="611" y="246"/>
                  <a:pt x="603" y="239"/>
                </a:cubicBezTo>
                <a:lnTo>
                  <a:pt x="520" y="295"/>
                </a:lnTo>
                <a:cubicBezTo>
                  <a:pt x="522" y="299"/>
                  <a:pt x="522" y="305"/>
                  <a:pt x="522" y="310"/>
                </a:cubicBezTo>
                <a:cubicBezTo>
                  <a:pt x="522" y="336"/>
                  <a:pt x="501" y="357"/>
                  <a:pt x="475" y="357"/>
                </a:cubicBezTo>
                <a:cubicBezTo>
                  <a:pt x="450" y="357"/>
                  <a:pt x="429" y="336"/>
                  <a:pt x="429" y="310"/>
                </a:cubicBezTo>
                <a:lnTo>
                  <a:pt x="345" y="288"/>
                </a:lnTo>
                <a:cubicBezTo>
                  <a:pt x="337" y="302"/>
                  <a:pt x="322" y="312"/>
                  <a:pt x="304" y="312"/>
                </a:cubicBezTo>
                <a:cubicBezTo>
                  <a:pt x="293" y="312"/>
                  <a:pt x="282" y="308"/>
                  <a:pt x="274" y="301"/>
                </a:cubicBezTo>
                <a:lnTo>
                  <a:pt x="274" y="301"/>
                </a:lnTo>
                <a:lnTo>
                  <a:pt x="194" y="359"/>
                </a:lnTo>
                <a:cubicBezTo>
                  <a:pt x="195" y="363"/>
                  <a:pt x="196" y="368"/>
                  <a:pt x="196" y="373"/>
                </a:cubicBezTo>
                <a:cubicBezTo>
                  <a:pt x="196" y="399"/>
                  <a:pt x="175" y="420"/>
                  <a:pt x="149" y="420"/>
                </a:cubicBezTo>
                <a:close/>
                <a:moveTo>
                  <a:pt x="615" y="576"/>
                </a:moveTo>
                <a:lnTo>
                  <a:pt x="166" y="576"/>
                </a:lnTo>
                <a:cubicBezTo>
                  <a:pt x="75" y="576"/>
                  <a:pt x="0" y="502"/>
                  <a:pt x="0" y="410"/>
                </a:cubicBezTo>
                <a:lnTo>
                  <a:pt x="0" y="166"/>
                </a:lnTo>
                <a:cubicBezTo>
                  <a:pt x="0" y="74"/>
                  <a:pt x="75" y="0"/>
                  <a:pt x="166" y="0"/>
                </a:cubicBezTo>
                <a:lnTo>
                  <a:pt x="615" y="0"/>
                </a:lnTo>
                <a:cubicBezTo>
                  <a:pt x="707" y="0"/>
                  <a:pt x="782" y="74"/>
                  <a:pt x="782" y="166"/>
                </a:cubicBezTo>
                <a:lnTo>
                  <a:pt x="782" y="410"/>
                </a:lnTo>
                <a:cubicBezTo>
                  <a:pt x="782" y="502"/>
                  <a:pt x="707" y="576"/>
                  <a:pt x="615" y="576"/>
                </a:cubicBezTo>
                <a:close/>
                <a:moveTo>
                  <a:pt x="154" y="47"/>
                </a:moveTo>
                <a:lnTo>
                  <a:pt x="154" y="47"/>
                </a:lnTo>
                <a:cubicBezTo>
                  <a:pt x="95" y="47"/>
                  <a:pt x="46" y="96"/>
                  <a:pt x="46" y="157"/>
                </a:cubicBezTo>
                <a:lnTo>
                  <a:pt x="46" y="419"/>
                </a:lnTo>
                <a:cubicBezTo>
                  <a:pt x="46" y="480"/>
                  <a:pt x="95" y="529"/>
                  <a:pt x="154" y="529"/>
                </a:cubicBezTo>
                <a:lnTo>
                  <a:pt x="628" y="529"/>
                </a:lnTo>
                <a:cubicBezTo>
                  <a:pt x="687" y="529"/>
                  <a:pt x="736" y="480"/>
                  <a:pt x="736" y="419"/>
                </a:cubicBezTo>
                <a:lnTo>
                  <a:pt x="736" y="157"/>
                </a:lnTo>
                <a:cubicBezTo>
                  <a:pt x="736" y="96"/>
                  <a:pt x="687" y="47"/>
                  <a:pt x="628" y="47"/>
                </a:cubicBezTo>
                <a:lnTo>
                  <a:pt x="154" y="47"/>
                </a:lnTo>
                <a:close/>
                <a:moveTo>
                  <a:pt x="526" y="624"/>
                </a:moveTo>
                <a:lnTo>
                  <a:pt x="256" y="624"/>
                </a:lnTo>
                <a:cubicBezTo>
                  <a:pt x="227" y="624"/>
                  <a:pt x="143" y="640"/>
                  <a:pt x="143" y="671"/>
                </a:cubicBezTo>
                <a:cubicBezTo>
                  <a:pt x="143" y="693"/>
                  <a:pt x="167" y="711"/>
                  <a:pt x="196" y="711"/>
                </a:cubicBezTo>
                <a:lnTo>
                  <a:pt x="586" y="711"/>
                </a:lnTo>
                <a:cubicBezTo>
                  <a:pt x="615" y="711"/>
                  <a:pt x="640" y="693"/>
                  <a:pt x="639" y="671"/>
                </a:cubicBezTo>
                <a:cubicBezTo>
                  <a:pt x="638" y="639"/>
                  <a:pt x="555" y="624"/>
                  <a:pt x="526" y="624"/>
                </a:cubicBezTo>
                <a:close/>
                <a:moveTo>
                  <a:pt x="633" y="181"/>
                </a:moveTo>
                <a:lnTo>
                  <a:pt x="633" y="181"/>
                </a:lnTo>
                <a:cubicBezTo>
                  <a:pt x="620" y="181"/>
                  <a:pt x="610" y="191"/>
                  <a:pt x="610" y="203"/>
                </a:cubicBezTo>
                <a:cubicBezTo>
                  <a:pt x="610" y="215"/>
                  <a:pt x="620" y="225"/>
                  <a:pt x="633" y="225"/>
                </a:cubicBezTo>
                <a:cubicBezTo>
                  <a:pt x="645" y="225"/>
                  <a:pt x="655" y="215"/>
                  <a:pt x="655" y="203"/>
                </a:cubicBezTo>
                <a:cubicBezTo>
                  <a:pt x="655" y="191"/>
                  <a:pt x="645" y="181"/>
                  <a:pt x="633" y="181"/>
                </a:cubicBezTo>
                <a:close/>
                <a:moveTo>
                  <a:pt x="475" y="287"/>
                </a:moveTo>
                <a:lnTo>
                  <a:pt x="475" y="287"/>
                </a:lnTo>
                <a:cubicBezTo>
                  <a:pt x="463" y="287"/>
                  <a:pt x="453" y="297"/>
                  <a:pt x="453" y="310"/>
                </a:cubicBezTo>
                <a:cubicBezTo>
                  <a:pt x="453" y="322"/>
                  <a:pt x="463" y="332"/>
                  <a:pt x="475" y="332"/>
                </a:cubicBezTo>
                <a:cubicBezTo>
                  <a:pt x="488" y="332"/>
                  <a:pt x="498" y="322"/>
                  <a:pt x="498" y="310"/>
                </a:cubicBezTo>
                <a:cubicBezTo>
                  <a:pt x="498" y="297"/>
                  <a:pt x="488" y="287"/>
                  <a:pt x="475" y="287"/>
                </a:cubicBezTo>
                <a:close/>
                <a:moveTo>
                  <a:pt x="304" y="243"/>
                </a:moveTo>
                <a:lnTo>
                  <a:pt x="304" y="243"/>
                </a:lnTo>
                <a:cubicBezTo>
                  <a:pt x="292" y="243"/>
                  <a:pt x="282" y="253"/>
                  <a:pt x="282" y="265"/>
                </a:cubicBezTo>
                <a:cubicBezTo>
                  <a:pt x="282" y="277"/>
                  <a:pt x="292" y="288"/>
                  <a:pt x="304" y="288"/>
                </a:cubicBezTo>
                <a:cubicBezTo>
                  <a:pt x="316" y="288"/>
                  <a:pt x="326" y="277"/>
                  <a:pt x="326" y="265"/>
                </a:cubicBezTo>
                <a:cubicBezTo>
                  <a:pt x="326" y="253"/>
                  <a:pt x="316" y="243"/>
                  <a:pt x="304" y="243"/>
                </a:cubicBezTo>
                <a:close/>
                <a:moveTo>
                  <a:pt x="149" y="351"/>
                </a:moveTo>
                <a:lnTo>
                  <a:pt x="149" y="351"/>
                </a:lnTo>
                <a:cubicBezTo>
                  <a:pt x="137" y="351"/>
                  <a:pt x="127" y="361"/>
                  <a:pt x="127" y="373"/>
                </a:cubicBezTo>
                <a:cubicBezTo>
                  <a:pt x="127" y="385"/>
                  <a:pt x="137" y="395"/>
                  <a:pt x="149" y="395"/>
                </a:cubicBezTo>
                <a:cubicBezTo>
                  <a:pt x="162" y="395"/>
                  <a:pt x="172" y="385"/>
                  <a:pt x="172" y="373"/>
                </a:cubicBezTo>
                <a:cubicBezTo>
                  <a:pt x="172" y="361"/>
                  <a:pt x="162" y="351"/>
                  <a:pt x="149" y="351"/>
                </a:cubicBezTo>
                <a:close/>
              </a:path>
            </a:pathLst>
          </a:custGeom>
          <a:solidFill>
            <a:srgbClr val="F7A115"/>
          </a:solidFill>
          <a:ln>
            <a:noFill/>
          </a:ln>
        </p:spPr>
        <p:txBody>
          <a:bodyPr vert="horz" wrap="square" lIns="91404" tIns="45702" rIns="91404" bIns="45702" numCol="1" anchor="t" anchorCtr="0" compatLnSpc="1">
            <a:prstTxWarp prst="textNoShape">
              <a:avLst/>
            </a:prstTxWarp>
          </a:bodyPr>
          <a:lstStyle/>
          <a:p>
            <a:endParaRPr lang="zh-CN" altLang="en-US" sz="1799">
              <a:latin typeface="Century Gothic" panose="020B0502020202020204" pitchFamily="34" charset="0"/>
              <a:ea typeface="思源黑体 CN Medium" panose="020B0600000000000000" pitchFamily="34" charset="-122"/>
              <a:sym typeface="Century Gothic" panose="020B0502020202020204" pitchFamily="34" charset="0"/>
            </a:endParaRPr>
          </a:p>
        </p:txBody>
      </p:sp>
      <p:pic>
        <p:nvPicPr>
          <p:cNvPr id="18" name="图片 17">
            <a:extLst>
              <a:ext uri="{FF2B5EF4-FFF2-40B4-BE49-F238E27FC236}">
                <a16:creationId xmlns:a16="http://schemas.microsoft.com/office/drawing/2014/main" id="{1294B2A1-353D-4B5E-9937-AD1D99418A2E}"/>
              </a:ext>
            </a:extLst>
          </p:cNvPr>
          <p:cNvPicPr>
            <a:picLocks noChangeAspect="1"/>
          </p:cNvPicPr>
          <p:nvPr/>
        </p:nvPicPr>
        <p:blipFill rotWithShape="1">
          <a:blip r:embed="rId3">
            <a:extLst>
              <a:ext uri="{28A0092B-C50C-407E-A947-70E740481C1C}">
                <a14:useLocalDpi xmlns:a14="http://schemas.microsoft.com/office/drawing/2010/main" val="0"/>
              </a:ext>
            </a:extLst>
          </a:blip>
          <a:srcRect l="3791" r="12459"/>
          <a:stretch/>
        </p:blipFill>
        <p:spPr>
          <a:xfrm>
            <a:off x="5160262" y="491395"/>
            <a:ext cx="4822652" cy="6286994"/>
          </a:xfrm>
          <a:prstGeom prst="rect">
            <a:avLst/>
          </a:prstGeom>
        </p:spPr>
      </p:pic>
      <p:sp>
        <p:nvSpPr>
          <p:cNvPr id="31" name="矩形 30">
            <a:extLst>
              <a:ext uri="{FF2B5EF4-FFF2-40B4-BE49-F238E27FC236}">
                <a16:creationId xmlns:a16="http://schemas.microsoft.com/office/drawing/2014/main" id="{762631BA-6758-4A2E-9638-5E2F2A27B5A3}"/>
              </a:ext>
            </a:extLst>
          </p:cNvPr>
          <p:cNvSpPr/>
          <p:nvPr/>
        </p:nvSpPr>
        <p:spPr>
          <a:xfrm>
            <a:off x="5736101" y="71365"/>
            <a:ext cx="3697004" cy="369188"/>
          </a:xfrm>
          <a:prstGeom prst="rect">
            <a:avLst/>
          </a:prstGeom>
        </p:spPr>
        <p:txBody>
          <a:bodyPr wrap="none">
            <a:spAutoFit/>
          </a:bodyPr>
          <a:lstStyle/>
          <a:p>
            <a:r>
              <a:rPr lang="en-US" altLang="zh-CN" sz="1799" dirty="0">
                <a:solidFill>
                  <a:srgbClr val="333333"/>
                </a:solidFill>
                <a:latin typeface="黑体" panose="02010609060101010101" pitchFamily="49" charset="-122"/>
                <a:ea typeface="黑体" panose="02010609060101010101" pitchFamily="49" charset="-122"/>
              </a:rPr>
              <a:t>2018</a:t>
            </a:r>
            <a:r>
              <a:rPr lang="zh-CN" altLang="en-US" sz="1799" dirty="0">
                <a:solidFill>
                  <a:srgbClr val="333333"/>
                </a:solidFill>
                <a:latin typeface="黑体" panose="02010609060101010101" pitchFamily="49" charset="-122"/>
                <a:ea typeface="黑体" panose="02010609060101010101" pitchFamily="49" charset="-122"/>
              </a:rPr>
              <a:t>年全球各国智能手机的普及率</a:t>
            </a:r>
            <a:endParaRPr lang="zh-CN" altLang="en-US" sz="1799" dirty="0">
              <a:latin typeface="黑体" panose="02010609060101010101" pitchFamily="49" charset="-122"/>
              <a:ea typeface="黑体" panose="02010609060101010101" pitchFamily="49" charset="-122"/>
            </a:endParaRPr>
          </a:p>
        </p:txBody>
      </p:sp>
      <p:sp>
        <p:nvSpPr>
          <p:cNvPr id="32" name="矩形 31">
            <a:extLst>
              <a:ext uri="{FF2B5EF4-FFF2-40B4-BE49-F238E27FC236}">
                <a16:creationId xmlns:a16="http://schemas.microsoft.com/office/drawing/2014/main" id="{6BFEC415-F1E8-40FB-B823-D2A4503831BC}"/>
              </a:ext>
            </a:extLst>
          </p:cNvPr>
          <p:cNvSpPr/>
          <p:nvPr/>
        </p:nvSpPr>
        <p:spPr>
          <a:xfrm>
            <a:off x="494326" y="857965"/>
            <a:ext cx="3946137" cy="2519386"/>
          </a:xfrm>
          <a:prstGeom prst="rect">
            <a:avLst/>
          </a:prstGeom>
        </p:spPr>
        <p:txBody>
          <a:bodyPr wrap="square">
            <a:spAutoFit/>
          </a:bodyPr>
          <a:lstStyle/>
          <a:p>
            <a:pPr indent="457017">
              <a:lnSpc>
                <a:spcPct val="150000"/>
              </a:lnSpc>
            </a:pPr>
            <a:r>
              <a:rPr lang="zh-CN" altLang="en-US" sz="1799" dirty="0">
                <a:latin typeface="黑体" panose="02010609060101010101" pitchFamily="49" charset="-122"/>
                <a:ea typeface="黑体" panose="02010609060101010101" pitchFamily="49" charset="-122"/>
              </a:rPr>
              <a:t>随着科技的发展，手机已经成为人们日常生活中不可或缺的交流工具，更是成为最重要的娱乐工具，据统计，中国的手机普及率已有</a:t>
            </a:r>
            <a:r>
              <a:rPr lang="en-US" altLang="zh-CN" sz="1799" dirty="0">
                <a:solidFill>
                  <a:srgbClr val="FF0000"/>
                </a:solidFill>
                <a:latin typeface="黑体" panose="02010609060101010101" pitchFamily="49" charset="-122"/>
                <a:ea typeface="黑体" panose="02010609060101010101" pitchFamily="49" charset="-122"/>
              </a:rPr>
              <a:t>68%</a:t>
            </a:r>
            <a:r>
              <a:rPr lang="zh-CN" altLang="en-US" sz="1799" dirty="0">
                <a:latin typeface="黑体" panose="02010609060101010101" pitchFamily="49" charset="-122"/>
                <a:ea typeface="黑体" panose="02010609060101010101" pitchFamily="49" charset="-122"/>
              </a:rPr>
              <a:t>。在没事的时候，刷刷手机上是段子和新闻，这是个很好的休闲方式。</a:t>
            </a:r>
          </a:p>
        </p:txBody>
      </p:sp>
      <p:sp>
        <p:nvSpPr>
          <p:cNvPr id="33" name="文本框 32">
            <a:extLst>
              <a:ext uri="{FF2B5EF4-FFF2-40B4-BE49-F238E27FC236}">
                <a16:creationId xmlns:a16="http://schemas.microsoft.com/office/drawing/2014/main" id="{D48339E0-85DA-449D-AFE8-A935F95B778C}"/>
              </a:ext>
            </a:extLst>
          </p:cNvPr>
          <p:cNvSpPr txBox="1"/>
          <p:nvPr/>
        </p:nvSpPr>
        <p:spPr>
          <a:xfrm>
            <a:off x="246842" y="255960"/>
            <a:ext cx="2856830" cy="5646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799" b="1" dirty="0">
                <a:latin typeface="Arial" panose="020B0604020202020204" pitchFamily="34" charset="0"/>
                <a:ea typeface="微软雅黑"/>
                <a:cs typeface="Arial" panose="020B0604020202020204" pitchFamily="34" charset="0"/>
                <a:sym typeface="Arial"/>
              </a:rPr>
              <a:t>项目背景</a:t>
            </a:r>
          </a:p>
        </p:txBody>
      </p:sp>
      <p:sp>
        <p:nvSpPr>
          <p:cNvPr id="34" name="矩形 33">
            <a:extLst>
              <a:ext uri="{FF2B5EF4-FFF2-40B4-BE49-F238E27FC236}">
                <a16:creationId xmlns:a16="http://schemas.microsoft.com/office/drawing/2014/main" id="{7876F906-8C58-4075-B5FF-E32EBBAD8BCE}"/>
              </a:ext>
            </a:extLst>
          </p:cNvPr>
          <p:cNvSpPr/>
          <p:nvPr/>
        </p:nvSpPr>
        <p:spPr>
          <a:xfrm>
            <a:off x="10103796" y="5966570"/>
            <a:ext cx="2088205" cy="646079"/>
          </a:xfrm>
          <a:prstGeom prst="rect">
            <a:avLst/>
          </a:prstGeom>
        </p:spPr>
        <p:txBody>
          <a:bodyPr wrap="square">
            <a:spAutoFit/>
          </a:bodyPr>
          <a:lstStyle/>
          <a:p>
            <a:r>
              <a:rPr lang="zh-CN" altLang="en-US" sz="1799" dirty="0">
                <a:solidFill>
                  <a:srgbClr val="333333"/>
                </a:solidFill>
                <a:latin typeface="黑体" panose="02010609060101010101" pitchFamily="49" charset="-122"/>
                <a:ea typeface="黑体" panose="02010609060101010101" pitchFamily="49" charset="-122"/>
              </a:rPr>
              <a:t>摘自：</a:t>
            </a:r>
            <a:r>
              <a:rPr lang="zh-CN" altLang="en-US" sz="1799" dirty="0">
                <a:latin typeface="黑体" panose="02010609060101010101" pitchFamily="49" charset="-122"/>
                <a:ea typeface="黑体" panose="02010609060101010101" pitchFamily="49" charset="-122"/>
              </a:rPr>
              <a:t>美国皮尤中心最新报告显示</a:t>
            </a:r>
          </a:p>
        </p:txBody>
      </p:sp>
    </p:spTree>
    <p:extLst>
      <p:ext uri="{BB962C8B-B14F-4D97-AF65-F5344CB8AC3E}">
        <p14:creationId xmlns:p14="http://schemas.microsoft.com/office/powerpoint/2010/main" val="1095478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0-#ppt_w/2"/>
                                          </p:val>
                                        </p:tav>
                                        <p:tav tm="100000">
                                          <p:val>
                                            <p:strVal val="#ppt_x"/>
                                          </p:val>
                                        </p:tav>
                                      </p:tavLst>
                                    </p:anim>
                                    <p:anim calcmode="lin" valueType="num">
                                      <p:cBhvr additive="base">
                                        <p:cTn id="14" dur="500" fill="hold"/>
                                        <p:tgtEl>
                                          <p:spTgt spid="3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p:bldP spid="32" grpId="0"/>
      <p:bldP spid="33" grpId="0"/>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22">
            <a:extLst>
              <a:ext uri="{FF2B5EF4-FFF2-40B4-BE49-F238E27FC236}">
                <a16:creationId xmlns:a16="http://schemas.microsoft.com/office/drawing/2014/main" id="{E3614015-FCD1-4936-8BE7-979A37E11421}"/>
              </a:ext>
            </a:extLst>
          </p:cNvPr>
          <p:cNvSpPr txBox="1">
            <a:spLocks noChangeArrowheads="1"/>
          </p:cNvSpPr>
          <p:nvPr/>
        </p:nvSpPr>
        <p:spPr bwMode="auto">
          <a:xfrm>
            <a:off x="582613" y="388938"/>
            <a:ext cx="447675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20000"/>
              </a:lnSpc>
              <a:spcBef>
                <a:spcPct val="0"/>
              </a:spcBef>
              <a:buFontTx/>
              <a:buNone/>
            </a:pPr>
            <a:r>
              <a:rPr lang="zh-CN" altLang="en-US" sz="3200">
                <a:solidFill>
                  <a:srgbClr val="000000"/>
                </a:solidFill>
                <a:latin typeface="黑体" panose="02010609060101010101" pitchFamily="49" charset="-122"/>
                <a:ea typeface="黑体" panose="02010609060101010101" pitchFamily="49" charset="-122"/>
                <a:cs typeface="Arial" panose="020B0604020202020204" pitchFamily="34" charset="0"/>
              </a:rPr>
              <a:t>伪代码设计</a:t>
            </a:r>
            <a:endParaRPr lang="en-US" altLang="zh-CN" sz="3200">
              <a:solidFill>
                <a:srgbClr val="807BA3"/>
              </a:solidFill>
              <a:latin typeface="黑体" panose="02010609060101010101" pitchFamily="49" charset="-122"/>
              <a:ea typeface="黑体" panose="02010609060101010101" pitchFamily="49" charset="-122"/>
              <a:cs typeface="Arial" panose="020B0604020202020204" pitchFamily="34" charset="0"/>
            </a:endParaRPr>
          </a:p>
        </p:txBody>
      </p:sp>
      <p:sp>
        <p:nvSpPr>
          <p:cNvPr id="32771" name="矩形 2">
            <a:extLst>
              <a:ext uri="{FF2B5EF4-FFF2-40B4-BE49-F238E27FC236}">
                <a16:creationId xmlns:a16="http://schemas.microsoft.com/office/drawing/2014/main" id="{03778D3C-9401-4CB1-BC31-C76BC71BA01F}"/>
              </a:ext>
            </a:extLst>
          </p:cNvPr>
          <p:cNvSpPr>
            <a:spLocks noChangeArrowheads="1"/>
          </p:cNvSpPr>
          <p:nvPr/>
        </p:nvSpPr>
        <p:spPr bwMode="auto">
          <a:xfrm>
            <a:off x="582613" y="1595438"/>
            <a:ext cx="34163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 typeface="Arial" panose="020B0604020202020204" pitchFamily="34" charset="0"/>
              <a:buNone/>
            </a:pPr>
            <a:r>
              <a:rPr lang="en-US" altLang="zh-CN" sz="1800">
                <a:solidFill>
                  <a:srgbClr val="000000"/>
                </a:solidFill>
                <a:latin typeface="华文细黑" panose="02010600040101010101" pitchFamily="2" charset="-122"/>
                <a:ea typeface="华文细黑" panose="02010600040101010101" pitchFamily="2" charset="-122"/>
                <a:sym typeface="+mn-ea"/>
              </a:rPr>
              <a:t>1</a:t>
            </a:r>
            <a:r>
              <a:rPr lang="zh-CN" altLang="en-US" sz="1800">
                <a:solidFill>
                  <a:srgbClr val="000000"/>
                </a:solidFill>
                <a:latin typeface="华文细黑" panose="02010600040101010101" pitchFamily="2" charset="-122"/>
                <a:ea typeface="华文细黑" panose="02010600040101010101" pitchFamily="2" charset="-122"/>
                <a:sym typeface="+mn-ea"/>
              </a:rPr>
              <a:t>查看用户小屋模块</a:t>
            </a:r>
          </a:p>
          <a:p>
            <a:pPr eaLnBrk="1" hangingPunct="1">
              <a:lnSpc>
                <a:spcPct val="130000"/>
              </a:lnSpc>
              <a:spcBef>
                <a:spcPct val="0"/>
              </a:spcBef>
              <a:buFont typeface="Arial" panose="020B0604020202020204" pitchFamily="34" charset="0"/>
              <a:buNone/>
            </a:pPr>
            <a:r>
              <a:rPr lang="zh-CN" altLang="en-US" sz="1800">
                <a:solidFill>
                  <a:srgbClr val="000000"/>
                </a:solidFill>
                <a:latin typeface="华文细黑" panose="02010600040101010101" pitchFamily="2" charset="-122"/>
                <a:ea typeface="华文细黑" panose="02010600040101010101" pitchFamily="2" charset="-122"/>
                <a:sym typeface="+mn-ea"/>
              </a:rPr>
              <a:t>伪代码：</a:t>
            </a:r>
          </a:p>
          <a:p>
            <a:pPr eaLnBrk="1" hangingPunct="1">
              <a:lnSpc>
                <a:spcPct val="130000"/>
              </a:lnSpc>
              <a:spcBef>
                <a:spcPct val="0"/>
              </a:spcBef>
              <a:buFont typeface="Arial" panose="020B0604020202020204" pitchFamily="34" charset="0"/>
              <a:buNone/>
            </a:pPr>
            <a:r>
              <a:rPr lang="en-US" altLang="zh-CN" sz="1800">
                <a:solidFill>
                  <a:srgbClr val="000000"/>
                </a:solidFill>
                <a:latin typeface="华文细黑" panose="02010600040101010101" pitchFamily="2" charset="-122"/>
                <a:ea typeface="华文细黑" panose="02010600040101010101" pitchFamily="2" charset="-122"/>
                <a:sym typeface="+mn-ea"/>
              </a:rPr>
              <a:t>Public class chakan</a:t>
            </a:r>
          </a:p>
          <a:p>
            <a:pPr eaLnBrk="1" hangingPunct="1">
              <a:lnSpc>
                <a:spcPct val="130000"/>
              </a:lnSpc>
              <a:spcBef>
                <a:spcPct val="0"/>
              </a:spcBef>
              <a:buFont typeface="Arial" panose="020B0604020202020204" pitchFamily="34" charset="0"/>
              <a:buNone/>
            </a:pPr>
            <a:r>
              <a:rPr lang="en-US" altLang="zh-CN" sz="1800">
                <a:solidFill>
                  <a:srgbClr val="000000"/>
                </a:solidFill>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 typeface="Arial" panose="020B0604020202020204" pitchFamily="34" charset="0"/>
              <a:buNone/>
            </a:pPr>
            <a:r>
              <a:rPr lang="en-US" altLang="zh-CN" sz="1800">
                <a:solidFill>
                  <a:srgbClr val="000000"/>
                </a:solidFill>
                <a:latin typeface="华文细黑" panose="02010600040101010101" pitchFamily="2" charset="-122"/>
                <a:ea typeface="华文细黑" panose="02010600040101010101" pitchFamily="2" charset="-122"/>
                <a:sym typeface="+mn-ea"/>
              </a:rPr>
              <a:t>	</a:t>
            </a:r>
            <a:r>
              <a:rPr lang="zh-CN" altLang="en-US" sz="1800">
                <a:solidFill>
                  <a:srgbClr val="000000"/>
                </a:solidFill>
                <a:latin typeface="华文细黑" panose="02010600040101010101" pitchFamily="2" charset="-122"/>
                <a:ea typeface="华文细黑" panose="02010600040101010101" pitchFamily="2" charset="-122"/>
                <a:sym typeface="+mn-ea"/>
              </a:rPr>
              <a:t>跳转至小屋界面</a:t>
            </a:r>
          </a:p>
          <a:p>
            <a:pPr eaLnBrk="1" hangingPunct="1">
              <a:lnSpc>
                <a:spcPct val="130000"/>
              </a:lnSpc>
              <a:spcBef>
                <a:spcPct val="0"/>
              </a:spcBef>
              <a:buFont typeface="Arial" panose="020B0604020202020204" pitchFamily="34" charset="0"/>
              <a:buNone/>
            </a:pPr>
            <a:r>
              <a:rPr lang="en-US" altLang="zh-CN" sz="1800">
                <a:solidFill>
                  <a:srgbClr val="000000"/>
                </a:solidFill>
                <a:latin typeface="华文细黑" panose="02010600040101010101" pitchFamily="2" charset="-122"/>
                <a:ea typeface="华文细黑" panose="02010600040101010101" pitchFamily="2" charset="-122"/>
                <a:sym typeface="+mn-ea"/>
              </a:rPr>
              <a:t>}</a:t>
            </a:r>
          </a:p>
        </p:txBody>
      </p:sp>
      <p:sp>
        <p:nvSpPr>
          <p:cNvPr id="32772" name="矩形 3">
            <a:extLst>
              <a:ext uri="{FF2B5EF4-FFF2-40B4-BE49-F238E27FC236}">
                <a16:creationId xmlns:a16="http://schemas.microsoft.com/office/drawing/2014/main" id="{0C3D67EC-7E01-4586-8622-642A0786920C}"/>
              </a:ext>
            </a:extLst>
          </p:cNvPr>
          <p:cNvSpPr>
            <a:spLocks noChangeArrowheads="1"/>
          </p:cNvSpPr>
          <p:nvPr/>
        </p:nvSpPr>
        <p:spPr bwMode="auto">
          <a:xfrm>
            <a:off x="3306763" y="1595438"/>
            <a:ext cx="4002087" cy="401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2</a:t>
            </a:r>
            <a:r>
              <a:rPr lang="zh-CN" altLang="en-US" sz="1800" dirty="0">
                <a:solidFill>
                  <a:srgbClr val="000000"/>
                </a:solidFill>
                <a:latin typeface="华文细黑" panose="02010600040101010101" pitchFamily="2" charset="-122"/>
                <a:ea typeface="华文细黑" panose="02010600040101010101" pitchFamily="2" charset="-122"/>
                <a:sym typeface="+mn-ea"/>
              </a:rPr>
              <a:t>开始睡眠模块</a:t>
            </a:r>
          </a:p>
          <a:p>
            <a:pPr eaLnBrk="1" hangingPunct="1">
              <a:lnSpc>
                <a:spcPct val="130000"/>
              </a:lnSpc>
              <a:spcBef>
                <a:spcPct val="0"/>
              </a:spcBef>
              <a:buFont typeface="Arial" panose="020B0604020202020204" pitchFamily="34" charset="0"/>
              <a:buNone/>
            </a:pPr>
            <a:r>
              <a:rPr lang="zh-CN" altLang="en-US" sz="1800" dirty="0">
                <a:solidFill>
                  <a:srgbClr val="000000"/>
                </a:solidFill>
                <a:latin typeface="华文细黑" panose="02010600040101010101" pitchFamily="2" charset="-122"/>
                <a:ea typeface="华文细黑" panose="02010600040101010101" pitchFamily="2" charset="-122"/>
                <a:sym typeface="+mn-ea"/>
              </a:rPr>
              <a:t>伪代码：</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Public class </a:t>
            </a:r>
            <a:r>
              <a:rPr lang="en-US" altLang="zh-CN" sz="1800" dirty="0" err="1">
                <a:solidFill>
                  <a:srgbClr val="000000"/>
                </a:solidFill>
                <a:latin typeface="华文细黑" panose="02010600040101010101" pitchFamily="2" charset="-122"/>
                <a:ea typeface="华文细黑" panose="02010600040101010101" pitchFamily="2" charset="-122"/>
                <a:sym typeface="+mn-ea"/>
              </a:rPr>
              <a:t>startsleeping</a:t>
            </a:r>
            <a:endParaRPr lang="en-US" altLang="zh-CN" sz="1800" dirty="0">
              <a:solidFill>
                <a:srgbClr val="000000"/>
              </a:solidFill>
              <a:latin typeface="华文细黑" panose="02010600040101010101" pitchFamily="2" charset="-122"/>
              <a:ea typeface="华文细黑" panose="02010600040101010101" pitchFamily="2" charset="-122"/>
              <a:sym typeface="+mn-ea"/>
            </a:endParaRP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 typeface="Arial" panose="020B0604020202020204" pitchFamily="34" charset="0"/>
              <a:buNone/>
            </a:pPr>
            <a:r>
              <a:rPr lang="zh-CN" altLang="en-US" sz="1800" dirty="0">
                <a:solidFill>
                  <a:srgbClr val="000000"/>
                </a:solidFill>
                <a:latin typeface="华文细黑" panose="02010600040101010101" pitchFamily="2" charset="-122"/>
                <a:ea typeface="华文细黑" panose="02010600040101010101" pitchFamily="2" charset="-122"/>
                <a:sym typeface="+mn-ea"/>
              </a:rPr>
              <a:t>点击开始睡觉</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If(</a:t>
            </a:r>
            <a:r>
              <a:rPr lang="zh-CN" altLang="en-US" sz="1800" dirty="0">
                <a:solidFill>
                  <a:srgbClr val="000000"/>
                </a:solidFill>
                <a:latin typeface="华文细黑" panose="02010600040101010101" pitchFamily="2" charset="-122"/>
                <a:ea typeface="华文细黑" panose="02010600040101010101" pitchFamily="2" charset="-122"/>
                <a:sym typeface="+mn-ea"/>
              </a:rPr>
              <a:t>点击确认</a:t>
            </a:r>
            <a:r>
              <a:rPr lang="en-US" altLang="zh-CN" sz="1800" dirty="0">
                <a:solidFill>
                  <a:srgbClr val="000000"/>
                </a:solidFill>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 typeface="Arial" panose="020B0604020202020204" pitchFamily="34" charset="0"/>
              <a:buNone/>
            </a:pPr>
            <a:r>
              <a:rPr lang="zh-CN" altLang="en-US" sz="1800" dirty="0">
                <a:solidFill>
                  <a:srgbClr val="000000"/>
                </a:solidFill>
                <a:latin typeface="华文细黑" panose="02010600040101010101" pitchFamily="2" charset="-122"/>
                <a:ea typeface="华文细黑" panose="02010600040101010101" pitchFamily="2" charset="-122"/>
                <a:sym typeface="+mn-ea"/>
              </a:rPr>
              <a:t>界面跳转为结束睡觉界面</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Else(</a:t>
            </a:r>
          </a:p>
          <a:p>
            <a:pPr eaLnBrk="1" hangingPunct="1">
              <a:lnSpc>
                <a:spcPct val="130000"/>
              </a:lnSpc>
              <a:spcBef>
                <a:spcPct val="0"/>
              </a:spcBef>
              <a:buFont typeface="Arial" panose="020B0604020202020204" pitchFamily="34" charset="0"/>
              <a:buNone/>
            </a:pPr>
            <a:r>
              <a:rPr lang="zh-CN" altLang="en-US" sz="1800" dirty="0">
                <a:solidFill>
                  <a:srgbClr val="000000"/>
                </a:solidFill>
                <a:latin typeface="华文细黑" panose="02010600040101010101" pitchFamily="2" charset="-122"/>
                <a:ea typeface="华文细黑" panose="02010600040101010101" pitchFamily="2" charset="-122"/>
                <a:sym typeface="+mn-ea"/>
              </a:rPr>
              <a:t>返回开始睡觉界面</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a:t>
            </a:r>
          </a:p>
        </p:txBody>
      </p:sp>
      <p:pic>
        <p:nvPicPr>
          <p:cNvPr id="32773" name="图片 1">
            <a:extLst>
              <a:ext uri="{FF2B5EF4-FFF2-40B4-BE49-F238E27FC236}">
                <a16:creationId xmlns:a16="http://schemas.microsoft.com/office/drawing/2014/main" id="{47CD539C-8A52-4A34-8A73-05228C0DD8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5238" y="3967163"/>
            <a:ext cx="3533775"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矩形 4">
            <a:extLst>
              <a:ext uri="{FF2B5EF4-FFF2-40B4-BE49-F238E27FC236}">
                <a16:creationId xmlns:a16="http://schemas.microsoft.com/office/drawing/2014/main" id="{ED80DBF0-C222-4313-83EB-081B486A0763}"/>
              </a:ext>
            </a:extLst>
          </p:cNvPr>
          <p:cNvSpPr>
            <a:spLocks noChangeArrowheads="1"/>
          </p:cNvSpPr>
          <p:nvPr/>
        </p:nvSpPr>
        <p:spPr bwMode="auto">
          <a:xfrm>
            <a:off x="6915150" y="1595438"/>
            <a:ext cx="5548313" cy="509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3</a:t>
            </a:r>
            <a:r>
              <a:rPr lang="zh-CN" altLang="en-US" sz="1800" dirty="0">
                <a:solidFill>
                  <a:srgbClr val="000000"/>
                </a:solidFill>
                <a:latin typeface="华文细黑" panose="02010600040101010101" pitchFamily="2" charset="-122"/>
                <a:ea typeface="华文细黑" panose="02010600040101010101" pitchFamily="2" charset="-122"/>
                <a:sym typeface="+mn-ea"/>
              </a:rPr>
              <a:t>结束睡眠模块</a:t>
            </a:r>
          </a:p>
          <a:p>
            <a:pPr eaLnBrk="1" hangingPunct="1">
              <a:lnSpc>
                <a:spcPct val="130000"/>
              </a:lnSpc>
              <a:spcBef>
                <a:spcPct val="0"/>
              </a:spcBef>
              <a:buFont typeface="Arial" panose="020B0604020202020204" pitchFamily="34" charset="0"/>
              <a:buNone/>
            </a:pPr>
            <a:r>
              <a:rPr lang="zh-CN" altLang="en-US" sz="1800" dirty="0">
                <a:solidFill>
                  <a:srgbClr val="000000"/>
                </a:solidFill>
                <a:latin typeface="华文细黑" panose="02010600040101010101" pitchFamily="2" charset="-122"/>
                <a:ea typeface="华文细黑" panose="02010600040101010101" pitchFamily="2" charset="-122"/>
                <a:sym typeface="+mn-ea"/>
              </a:rPr>
              <a:t>伪代码：</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Public class </a:t>
            </a:r>
            <a:r>
              <a:rPr lang="en-US" altLang="zh-CN" sz="1800" dirty="0" err="1">
                <a:solidFill>
                  <a:srgbClr val="000000"/>
                </a:solidFill>
                <a:latin typeface="华文细黑" panose="02010600040101010101" pitchFamily="2" charset="-122"/>
                <a:ea typeface="华文细黑" panose="02010600040101010101" pitchFamily="2" charset="-122"/>
                <a:sym typeface="+mn-ea"/>
              </a:rPr>
              <a:t>finishsleeping</a:t>
            </a:r>
            <a:endParaRPr lang="en-US" altLang="zh-CN" sz="1800" dirty="0">
              <a:solidFill>
                <a:srgbClr val="000000"/>
              </a:solidFill>
              <a:latin typeface="华文细黑" panose="02010600040101010101" pitchFamily="2" charset="-122"/>
              <a:ea typeface="华文细黑" panose="02010600040101010101" pitchFamily="2" charset="-122"/>
              <a:sym typeface="+mn-ea"/>
            </a:endParaRP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 typeface="Arial" panose="020B0604020202020204" pitchFamily="34" charset="0"/>
              <a:buNone/>
            </a:pPr>
            <a:r>
              <a:rPr lang="zh-CN" altLang="en-US" sz="1800" dirty="0">
                <a:solidFill>
                  <a:srgbClr val="000000"/>
                </a:solidFill>
                <a:latin typeface="华文细黑" panose="02010600040101010101" pitchFamily="2" charset="-122"/>
                <a:ea typeface="华文细黑" panose="02010600040101010101" pitchFamily="2" charset="-122"/>
                <a:sym typeface="+mn-ea"/>
              </a:rPr>
              <a:t>点击结束睡觉</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If(</a:t>
            </a:r>
            <a:r>
              <a:rPr lang="zh-CN" altLang="en-US" sz="1800" dirty="0">
                <a:solidFill>
                  <a:srgbClr val="000000"/>
                </a:solidFill>
                <a:latin typeface="华文细黑" panose="02010600040101010101" pitchFamily="2" charset="-122"/>
                <a:ea typeface="华文细黑" panose="02010600040101010101" pitchFamily="2" charset="-122"/>
                <a:sym typeface="+mn-ea"/>
              </a:rPr>
              <a:t>点击确认</a:t>
            </a:r>
            <a:r>
              <a:rPr lang="en-US" altLang="zh-CN" sz="1800" dirty="0">
                <a:solidFill>
                  <a:srgbClr val="000000"/>
                </a:solidFill>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	If(</a:t>
            </a:r>
            <a:r>
              <a:rPr lang="zh-CN" altLang="en-US" sz="1800" dirty="0">
                <a:solidFill>
                  <a:srgbClr val="000000"/>
                </a:solidFill>
                <a:latin typeface="华文细黑" panose="02010600040101010101" pitchFamily="2" charset="-122"/>
                <a:ea typeface="华文细黑" panose="02010600040101010101" pitchFamily="2" charset="-122"/>
                <a:sym typeface="+mn-ea"/>
              </a:rPr>
              <a:t>结束睡觉时间</a:t>
            </a:r>
            <a:r>
              <a:rPr lang="en-US" altLang="zh-CN" sz="1800" dirty="0">
                <a:solidFill>
                  <a:srgbClr val="000000"/>
                </a:solidFill>
                <a:latin typeface="华文细黑" panose="02010600040101010101" pitchFamily="2" charset="-122"/>
                <a:ea typeface="华文细黑" panose="02010600040101010101" pitchFamily="2" charset="-122"/>
                <a:sym typeface="+mn-ea"/>
              </a:rPr>
              <a:t>-</a:t>
            </a:r>
            <a:r>
              <a:rPr lang="zh-CN" altLang="en-US" sz="1800" dirty="0">
                <a:solidFill>
                  <a:srgbClr val="000000"/>
                </a:solidFill>
                <a:latin typeface="华文细黑" panose="02010600040101010101" pitchFamily="2" charset="-122"/>
                <a:ea typeface="华文细黑" panose="02010600040101010101" pitchFamily="2" charset="-122"/>
                <a:sym typeface="+mn-ea"/>
              </a:rPr>
              <a:t>开始睡觉时间</a:t>
            </a:r>
            <a:r>
              <a:rPr lang="en-US" altLang="zh-CN" sz="1800" dirty="0">
                <a:solidFill>
                  <a:srgbClr val="000000"/>
                </a:solidFill>
                <a:latin typeface="华文细黑" panose="02010600040101010101" pitchFamily="2" charset="-122"/>
                <a:ea typeface="华文细黑" panose="02010600040101010101" pitchFamily="2" charset="-122"/>
                <a:sym typeface="+mn-ea"/>
              </a:rPr>
              <a:t>+24&gt;=6)</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		</a:t>
            </a:r>
            <a:r>
              <a:rPr lang="zh-CN" altLang="en-US" sz="1800" dirty="0">
                <a:solidFill>
                  <a:srgbClr val="000000"/>
                </a:solidFill>
                <a:latin typeface="华文细黑" panose="02010600040101010101" pitchFamily="2" charset="-122"/>
                <a:ea typeface="华文细黑" panose="02010600040101010101" pitchFamily="2" charset="-122"/>
                <a:sym typeface="+mn-ea"/>
              </a:rPr>
              <a:t>给与奖励</a:t>
            </a:r>
          </a:p>
          <a:p>
            <a:pPr eaLnBrk="1" hangingPunct="1">
              <a:lnSpc>
                <a:spcPct val="130000"/>
              </a:lnSpc>
              <a:spcBef>
                <a:spcPct val="0"/>
              </a:spcBef>
              <a:buFont typeface="Arial" panose="020B0604020202020204" pitchFamily="34" charset="0"/>
              <a:buNone/>
            </a:pPr>
            <a:r>
              <a:rPr lang="zh-CN" altLang="en-US" sz="1800" dirty="0">
                <a:solidFill>
                  <a:srgbClr val="000000"/>
                </a:solidFill>
                <a:latin typeface="华文细黑" panose="02010600040101010101" pitchFamily="2" charset="-122"/>
                <a:ea typeface="华文细黑" panose="02010600040101010101" pitchFamily="2" charset="-122"/>
                <a:sym typeface="+mn-ea"/>
              </a:rPr>
              <a:t>	</a:t>
            </a:r>
            <a:r>
              <a:rPr lang="en-US" altLang="zh-CN" sz="1800" dirty="0">
                <a:solidFill>
                  <a:srgbClr val="000000"/>
                </a:solidFill>
                <a:latin typeface="华文细黑" panose="02010600040101010101" pitchFamily="2" charset="-122"/>
                <a:ea typeface="华文细黑" panose="02010600040101010101" pitchFamily="2" charset="-122"/>
                <a:sym typeface="+mn-ea"/>
              </a:rPr>
              <a:t>Else(</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		</a:t>
            </a:r>
            <a:r>
              <a:rPr lang="zh-CN" altLang="en-US" sz="1800" dirty="0">
                <a:solidFill>
                  <a:srgbClr val="000000"/>
                </a:solidFill>
                <a:latin typeface="华文细黑" panose="02010600040101010101" pitchFamily="2" charset="-122"/>
                <a:ea typeface="华文细黑" panose="02010600040101010101" pitchFamily="2" charset="-122"/>
                <a:sym typeface="+mn-ea"/>
              </a:rPr>
              <a:t>给予惩罚</a:t>
            </a:r>
          </a:p>
          <a:p>
            <a:pPr eaLnBrk="1" hangingPunct="1">
              <a:lnSpc>
                <a:spcPct val="130000"/>
              </a:lnSpc>
              <a:spcBef>
                <a:spcPct val="0"/>
              </a:spcBef>
              <a:buFont typeface="Arial" panose="020B0604020202020204" pitchFamily="34" charset="0"/>
              <a:buNone/>
            </a:pPr>
            <a:r>
              <a:rPr lang="zh-CN" altLang="en-US" sz="1800" dirty="0">
                <a:solidFill>
                  <a:srgbClr val="000000"/>
                </a:solidFill>
                <a:latin typeface="华文细黑" panose="02010600040101010101" pitchFamily="2" charset="-122"/>
                <a:ea typeface="华文细黑" panose="02010600040101010101" pitchFamily="2" charset="-122"/>
                <a:sym typeface="+mn-ea"/>
              </a:rPr>
              <a:t>	</a:t>
            </a:r>
            <a:r>
              <a:rPr lang="en-US" altLang="zh-CN" sz="1800" dirty="0">
                <a:solidFill>
                  <a:srgbClr val="000000"/>
                </a:solidFill>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	Else(	</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	</a:t>
            </a:r>
            <a:r>
              <a:rPr lang="zh-CN" altLang="en-US" sz="1800" dirty="0">
                <a:solidFill>
                  <a:srgbClr val="000000"/>
                </a:solidFill>
                <a:latin typeface="华文细黑" panose="02010600040101010101" pitchFamily="2" charset="-122"/>
                <a:ea typeface="华文细黑" panose="02010600040101010101" pitchFamily="2" charset="-122"/>
                <a:sym typeface="+mn-ea"/>
              </a:rPr>
              <a:t>返回结束睡觉界面</a:t>
            </a:r>
          </a:p>
          <a:p>
            <a:pPr eaLnBrk="1" hangingPunct="1">
              <a:lnSpc>
                <a:spcPct val="130000"/>
              </a:lnSpc>
              <a:spcBef>
                <a:spcPct val="0"/>
              </a:spcBef>
              <a:buFont typeface="Arial" panose="020B0604020202020204" pitchFamily="34" charset="0"/>
              <a:buNone/>
            </a:pPr>
            <a:r>
              <a:rPr lang="en-US" altLang="zh-CN" sz="1800" dirty="0">
                <a:solidFill>
                  <a:srgbClr val="000000"/>
                </a:solidFill>
                <a:latin typeface="华文细黑" panose="02010600040101010101" pitchFamily="2" charset="-122"/>
                <a:ea typeface="华文细黑" panose="02010600040101010101" pitchFamily="2" charset="-122"/>
                <a:sym typeface="+mn-ea"/>
              </a:rPr>
              <a:t>}</a:t>
            </a: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文本框 22">
            <a:extLst>
              <a:ext uri="{FF2B5EF4-FFF2-40B4-BE49-F238E27FC236}">
                <a16:creationId xmlns:a16="http://schemas.microsoft.com/office/drawing/2014/main" id="{9A5A57AC-9555-46F3-8546-A0553281A566}"/>
              </a:ext>
            </a:extLst>
          </p:cNvPr>
          <p:cNvSpPr txBox="1">
            <a:spLocks noChangeArrowheads="1"/>
          </p:cNvSpPr>
          <p:nvPr/>
        </p:nvSpPr>
        <p:spPr bwMode="auto">
          <a:xfrm>
            <a:off x="582613" y="388938"/>
            <a:ext cx="447675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20000"/>
              </a:lnSpc>
              <a:spcBef>
                <a:spcPct val="0"/>
              </a:spcBef>
              <a:buFontTx/>
              <a:buNone/>
            </a:pPr>
            <a:r>
              <a:rPr lang="zh-CN" altLang="en-US" sz="3200">
                <a:latin typeface="黑体" panose="02010609060101010101" pitchFamily="49" charset="-122"/>
                <a:ea typeface="黑体" panose="02010609060101010101" pitchFamily="49" charset="-122"/>
                <a:cs typeface="Arial" panose="020B0604020202020204" pitchFamily="34" charset="0"/>
              </a:rPr>
              <a:t>伪代码设计</a:t>
            </a:r>
            <a:endParaRPr lang="en-US" altLang="zh-CN" sz="3200">
              <a:solidFill>
                <a:srgbClr val="807BA3"/>
              </a:solidFill>
              <a:latin typeface="黑体" panose="02010609060101010101" pitchFamily="49" charset="-122"/>
              <a:ea typeface="黑体" panose="02010609060101010101" pitchFamily="49" charset="-122"/>
              <a:cs typeface="Arial" panose="020B0604020202020204" pitchFamily="34" charset="0"/>
            </a:endParaRPr>
          </a:p>
        </p:txBody>
      </p:sp>
      <p:sp>
        <p:nvSpPr>
          <p:cNvPr id="40963" name="矩形 2">
            <a:extLst>
              <a:ext uri="{FF2B5EF4-FFF2-40B4-BE49-F238E27FC236}">
                <a16:creationId xmlns:a16="http://schemas.microsoft.com/office/drawing/2014/main" id="{B83B9544-8981-439F-8E12-25D4BE4710B9}"/>
              </a:ext>
            </a:extLst>
          </p:cNvPr>
          <p:cNvSpPr>
            <a:spLocks noChangeArrowheads="1"/>
          </p:cNvSpPr>
          <p:nvPr/>
        </p:nvSpPr>
        <p:spPr bwMode="auto">
          <a:xfrm>
            <a:off x="1114425" y="1568450"/>
            <a:ext cx="34147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1.</a:t>
            </a:r>
            <a:r>
              <a:rPr lang="zh-CN" altLang="en-US" sz="1800">
                <a:latin typeface="华文细黑" panose="02010600040101010101" pitchFamily="2" charset="-122"/>
                <a:ea typeface="华文细黑" panose="02010600040101010101" pitchFamily="2" charset="-122"/>
                <a:sym typeface="+mn-ea"/>
              </a:rPr>
              <a:t>显示排行榜</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伪代码</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Public class help</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读取用户请求</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If</a:t>
            </a:r>
            <a:r>
              <a:rPr lang="zh-CN" altLang="en-US" sz="1800">
                <a:latin typeface="华文细黑" panose="02010600040101010101" pitchFamily="2" charset="-122"/>
                <a:ea typeface="华文细黑" panose="02010600040101010101" pitchFamily="2" charset="-122"/>
                <a:sym typeface="+mn-ea"/>
              </a:rPr>
              <a:t>（选择“确认进入排行榜”）</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跳转至“排行榜界面”</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elseIf</a:t>
            </a:r>
            <a:r>
              <a:rPr lang="zh-CN" altLang="en-US" sz="1800">
                <a:latin typeface="华文细黑" panose="02010600040101010101" pitchFamily="2" charset="-122"/>
                <a:ea typeface="华文细黑" panose="02010600040101010101" pitchFamily="2" charset="-122"/>
                <a:sym typeface="+mn-ea"/>
              </a:rPr>
              <a:t>（选择“取消”）</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跳转至“当前正在进行的”界面</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p:txBody>
      </p:sp>
      <p:sp>
        <p:nvSpPr>
          <p:cNvPr id="40964" name="矩形 3">
            <a:extLst>
              <a:ext uri="{FF2B5EF4-FFF2-40B4-BE49-F238E27FC236}">
                <a16:creationId xmlns:a16="http://schemas.microsoft.com/office/drawing/2014/main" id="{F1C4E129-2A7C-45FC-A74C-CAFE6102BB5F}"/>
              </a:ext>
            </a:extLst>
          </p:cNvPr>
          <p:cNvSpPr>
            <a:spLocks noChangeArrowheads="1"/>
          </p:cNvSpPr>
          <p:nvPr/>
        </p:nvSpPr>
        <p:spPr bwMode="auto">
          <a:xfrm>
            <a:off x="4870450" y="1568450"/>
            <a:ext cx="2451100"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2.</a:t>
            </a:r>
            <a:r>
              <a:rPr lang="zh-CN" altLang="en-US" sz="1800">
                <a:latin typeface="华文细黑" panose="02010600040101010101" pitchFamily="2" charset="-122"/>
                <a:ea typeface="华文细黑" panose="02010600040101010101" pitchFamily="2" charset="-122"/>
                <a:sym typeface="+mn-ea"/>
              </a:rPr>
              <a:t>给好友点赞</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伪代码</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Public class update</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读取用户点赞请求；</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给好友点赞；</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好友点赞数加</a:t>
            </a:r>
            <a:r>
              <a:rPr lang="en-US" altLang="zh-CN" sz="1800">
                <a:latin typeface="华文细黑" panose="02010600040101010101" pitchFamily="2" charset="-122"/>
                <a:ea typeface="华文细黑" panose="02010600040101010101" pitchFamily="2" charset="-122"/>
                <a:sym typeface="+mn-ea"/>
              </a:rPr>
              <a:t>1</a:t>
            </a:r>
            <a:r>
              <a:rPr lang="zh-CN" altLang="en-US"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p:txBody>
      </p:sp>
      <p:pic>
        <p:nvPicPr>
          <p:cNvPr id="40965" name="图片 1">
            <a:extLst>
              <a:ext uri="{FF2B5EF4-FFF2-40B4-BE49-F238E27FC236}">
                <a16:creationId xmlns:a16="http://schemas.microsoft.com/office/drawing/2014/main" id="{0EC55074-D08C-4CB3-BB36-A545D6081B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5238" y="3967163"/>
            <a:ext cx="3533775"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矩形 4">
            <a:extLst>
              <a:ext uri="{FF2B5EF4-FFF2-40B4-BE49-F238E27FC236}">
                <a16:creationId xmlns:a16="http://schemas.microsoft.com/office/drawing/2014/main" id="{AE17720E-CFF2-4469-A6F0-09ED0089FB53}"/>
              </a:ext>
            </a:extLst>
          </p:cNvPr>
          <p:cNvSpPr>
            <a:spLocks noChangeArrowheads="1"/>
          </p:cNvSpPr>
          <p:nvPr/>
        </p:nvSpPr>
        <p:spPr bwMode="auto">
          <a:xfrm>
            <a:off x="8386763" y="1595438"/>
            <a:ext cx="26908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3.</a:t>
            </a:r>
            <a:r>
              <a:rPr lang="zh-CN" altLang="en-US" sz="1800">
                <a:latin typeface="华文细黑" panose="02010600040101010101" pitchFamily="2" charset="-122"/>
                <a:ea typeface="华文细黑" panose="02010600040101010101" pitchFamily="2" charset="-122"/>
                <a:sym typeface="+mn-ea"/>
              </a:rPr>
              <a:t>返回主界面</a:t>
            </a:r>
          </a:p>
          <a:p>
            <a:pPr eaLnBrk="1" hangingPunct="1">
              <a:lnSpc>
                <a:spcPct val="130000"/>
              </a:lnSpc>
              <a:spcBef>
                <a:spcPct val="0"/>
              </a:spcBef>
              <a:buFontTx/>
              <a:buNone/>
            </a:pPr>
            <a:r>
              <a:rPr lang="zh-CN" altLang="en-US" sz="1800">
                <a:latin typeface="华文细黑" panose="02010600040101010101" pitchFamily="2" charset="-122"/>
                <a:ea typeface="华文细黑" panose="02010600040101010101" pitchFamily="2" charset="-122"/>
                <a:sym typeface="+mn-ea"/>
              </a:rPr>
              <a:t>伪代码：</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Public class back</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	</a:t>
            </a:r>
            <a:r>
              <a:rPr lang="zh-CN" altLang="en-US" sz="1800">
                <a:latin typeface="华文细黑" panose="02010600040101010101" pitchFamily="2" charset="-122"/>
                <a:ea typeface="华文细黑" panose="02010600040101010101" pitchFamily="2" charset="-122"/>
                <a:sym typeface="+mn-ea"/>
              </a:rPr>
              <a:t>显示主界面；</a:t>
            </a:r>
          </a:p>
          <a:p>
            <a:pPr eaLnBrk="1" hangingPunct="1">
              <a:lnSpc>
                <a:spcPct val="130000"/>
              </a:lnSpc>
              <a:spcBef>
                <a:spcPct val="0"/>
              </a:spcBef>
              <a:buFontTx/>
              <a:buNone/>
            </a:pPr>
            <a:r>
              <a:rPr lang="en-US" altLang="zh-CN" sz="1800">
                <a:latin typeface="华文细黑" panose="02010600040101010101" pitchFamily="2" charset="-122"/>
                <a:ea typeface="华文细黑" panose="02010600040101010101" pitchFamily="2" charset="-122"/>
                <a:sym typeface="+mn-ea"/>
              </a:rPr>
              <a:t>}</a:t>
            </a: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11">
            <a:extLst>
              <a:ext uri="{FF2B5EF4-FFF2-40B4-BE49-F238E27FC236}">
                <a16:creationId xmlns:a16="http://schemas.microsoft.com/office/drawing/2014/main" id="{3129EDE3-4BDA-4480-B30F-8B21FEF3A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 y="0"/>
            <a:ext cx="12109450" cy="807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文本框 6">
            <a:extLst>
              <a:ext uri="{FF2B5EF4-FFF2-40B4-BE49-F238E27FC236}">
                <a16:creationId xmlns:a16="http://schemas.microsoft.com/office/drawing/2014/main" id="{DFFF9B0F-065D-4F5D-AD03-9CF39A9621B0}"/>
              </a:ext>
            </a:extLst>
          </p:cNvPr>
          <p:cNvSpPr txBox="1">
            <a:spLocks noChangeArrowheads="1"/>
          </p:cNvSpPr>
          <p:nvPr/>
        </p:nvSpPr>
        <p:spPr bwMode="auto">
          <a:xfrm>
            <a:off x="3568700" y="2824163"/>
            <a:ext cx="50546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20000"/>
              </a:lnSpc>
              <a:spcBef>
                <a:spcPct val="0"/>
              </a:spcBef>
              <a:buFontTx/>
              <a:buNone/>
            </a:pPr>
            <a:r>
              <a:rPr lang="zh-CN" altLang="en-US" sz="3200" dirty="0">
                <a:latin typeface="黑体" panose="02010609060101010101" pitchFamily="49" charset="-122"/>
                <a:ea typeface="黑体" panose="02010609060101010101" pitchFamily="49" charset="-122"/>
                <a:cs typeface="Arial" panose="020B0604020202020204" pitchFamily="34" charset="0"/>
              </a:rPr>
              <a:t>数据库端设计</a:t>
            </a:r>
            <a:endParaRPr lang="en-US" altLang="zh-CN" sz="3200" dirty="0">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F2DB09B-E5A3-4789-8C73-74E482E3399D}"/>
              </a:ext>
            </a:extLst>
          </p:cNvPr>
          <p:cNvSpPr/>
          <p:nvPr/>
        </p:nvSpPr>
        <p:spPr>
          <a:xfrm>
            <a:off x="530225" y="290513"/>
            <a:ext cx="3116263" cy="461962"/>
          </a:xfrm>
          <a:prstGeom prst="rect">
            <a:avLst/>
          </a:prstGeom>
        </p:spPr>
        <p:txBody>
          <a:bodyPr wrap="none">
            <a:spAutoFit/>
          </a:bodyPr>
          <a:lstStyle/>
          <a:p>
            <a:pPr>
              <a:defRPr/>
            </a:pPr>
            <a:r>
              <a:rPr lang="en-US" altLang="zh-CN" sz="2400" dirty="0">
                <a:latin typeface="+mn-ea"/>
              </a:rPr>
              <a:t>1</a:t>
            </a:r>
            <a:r>
              <a:rPr lang="zh-CN" altLang="en-US" sz="2400" dirty="0">
                <a:latin typeface="+mn-ea"/>
              </a:rPr>
              <a:t>、记录反馈信息模块</a:t>
            </a:r>
          </a:p>
        </p:txBody>
      </p:sp>
      <p:sp>
        <p:nvSpPr>
          <p:cNvPr id="12" name="矩形 11">
            <a:extLst>
              <a:ext uri="{FF2B5EF4-FFF2-40B4-BE49-F238E27FC236}">
                <a16:creationId xmlns:a16="http://schemas.microsoft.com/office/drawing/2014/main" id="{BF1163EF-0458-43C6-9821-5B2607CA0F23}"/>
              </a:ext>
            </a:extLst>
          </p:cNvPr>
          <p:cNvSpPr/>
          <p:nvPr/>
        </p:nvSpPr>
        <p:spPr>
          <a:xfrm>
            <a:off x="1701800" y="1141413"/>
            <a:ext cx="1647825" cy="1408112"/>
          </a:xfrm>
          <a:prstGeom prst="rect">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316DF3DD-5100-4CD3-8740-A6F53F221A12}"/>
              </a:ext>
            </a:extLst>
          </p:cNvPr>
          <p:cNvSpPr/>
          <p:nvPr/>
        </p:nvSpPr>
        <p:spPr>
          <a:xfrm>
            <a:off x="1701800" y="2938463"/>
            <a:ext cx="1647825" cy="1408112"/>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86BB319A-9B5B-4E60-B5AA-C9F8935A43BF}"/>
              </a:ext>
            </a:extLst>
          </p:cNvPr>
          <p:cNvSpPr/>
          <p:nvPr/>
        </p:nvSpPr>
        <p:spPr>
          <a:xfrm>
            <a:off x="1701800" y="4735513"/>
            <a:ext cx="1647825" cy="1408112"/>
          </a:xfrm>
          <a:prstGeom prst="rect">
            <a:avLst/>
          </a:prstGeom>
          <a:solidFill>
            <a:srgbClr val="5C74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110" name="矩形 5">
            <a:extLst>
              <a:ext uri="{FF2B5EF4-FFF2-40B4-BE49-F238E27FC236}">
                <a16:creationId xmlns:a16="http://schemas.microsoft.com/office/drawing/2014/main" id="{EE4EAF3C-83E8-435C-B247-D4AD442D9DBE}"/>
              </a:ext>
            </a:extLst>
          </p:cNvPr>
          <p:cNvSpPr>
            <a:spLocks noChangeArrowheads="1"/>
          </p:cNvSpPr>
          <p:nvPr/>
        </p:nvSpPr>
        <p:spPr bwMode="auto">
          <a:xfrm>
            <a:off x="3646488" y="1435100"/>
            <a:ext cx="177323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功能：</a:t>
            </a:r>
            <a:endParaRPr lang="en-US" altLang="zh-CN" sz="1800">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记录反馈信息</a:t>
            </a:r>
          </a:p>
        </p:txBody>
      </p:sp>
      <p:sp>
        <p:nvSpPr>
          <p:cNvPr id="47111" name="矩形 6">
            <a:extLst>
              <a:ext uri="{FF2B5EF4-FFF2-40B4-BE49-F238E27FC236}">
                <a16:creationId xmlns:a16="http://schemas.microsoft.com/office/drawing/2014/main" id="{05268D67-0EB0-43D0-99DA-7507D0441604}"/>
              </a:ext>
            </a:extLst>
          </p:cNvPr>
          <p:cNvSpPr>
            <a:spLocks noChangeArrowheads="1"/>
          </p:cNvSpPr>
          <p:nvPr/>
        </p:nvSpPr>
        <p:spPr bwMode="auto">
          <a:xfrm>
            <a:off x="3719513" y="3216275"/>
            <a:ext cx="1700212"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输入项目：</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输入反馈信息</a:t>
            </a:r>
            <a:endParaRPr lang="zh-CN" altLang="en-US" sz="1800">
              <a:cs typeface="Times New Roman" panose="02020603050405020304" pitchFamily="18" charset="0"/>
            </a:endParaRPr>
          </a:p>
        </p:txBody>
      </p:sp>
      <p:sp>
        <p:nvSpPr>
          <p:cNvPr id="47112" name="矩形 7">
            <a:extLst>
              <a:ext uri="{FF2B5EF4-FFF2-40B4-BE49-F238E27FC236}">
                <a16:creationId xmlns:a16="http://schemas.microsoft.com/office/drawing/2014/main" id="{30A0B41E-CA86-402B-952A-C504662C7C03}"/>
              </a:ext>
            </a:extLst>
          </p:cNvPr>
          <p:cNvSpPr>
            <a:spLocks noChangeArrowheads="1"/>
          </p:cNvSpPr>
          <p:nvPr/>
        </p:nvSpPr>
        <p:spPr bwMode="auto">
          <a:xfrm>
            <a:off x="3646488" y="5003800"/>
            <a:ext cx="3325812"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输出项目：</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根据反馈信息，存入数据库。</a:t>
            </a:r>
          </a:p>
        </p:txBody>
      </p:sp>
      <p:pic>
        <p:nvPicPr>
          <p:cNvPr id="47113" name="图片 9">
            <a:extLst>
              <a:ext uri="{FF2B5EF4-FFF2-40B4-BE49-F238E27FC236}">
                <a16:creationId xmlns:a16="http://schemas.microsoft.com/office/drawing/2014/main" id="{AC09A3BC-3466-48A5-B61F-611402676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050" y="1495425"/>
            <a:ext cx="69532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图片 15">
            <a:extLst>
              <a:ext uri="{FF2B5EF4-FFF2-40B4-BE49-F238E27FC236}">
                <a16:creationId xmlns:a16="http://schemas.microsoft.com/office/drawing/2014/main" id="{2F72A80F-0F6A-48CB-A8C9-90D07445F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063" y="3278188"/>
            <a:ext cx="7493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图片 16">
            <a:extLst>
              <a:ext uri="{FF2B5EF4-FFF2-40B4-BE49-F238E27FC236}">
                <a16:creationId xmlns:a16="http://schemas.microsoft.com/office/drawing/2014/main" id="{A71F8CD3-A7B9-40BC-8E28-8E7D9F2A3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5103813"/>
            <a:ext cx="6715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
            <a:extLst>
              <a:ext uri="{FF2B5EF4-FFF2-40B4-BE49-F238E27FC236}">
                <a16:creationId xmlns:a16="http://schemas.microsoft.com/office/drawing/2014/main" id="{EA6CB9AB-21F8-42CF-858F-4E07EEDBDF56}"/>
              </a:ext>
            </a:extLst>
          </p:cNvPr>
          <p:cNvSpPr>
            <a:spLocks noChangeArrowheads="1"/>
          </p:cNvSpPr>
          <p:nvPr/>
        </p:nvSpPr>
        <p:spPr bwMode="auto">
          <a:xfrm>
            <a:off x="717550" y="1176338"/>
            <a:ext cx="5378450"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Public class AddBackInformation(</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反馈信息类</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连接数据库</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Stringa,b,c=</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反馈信息</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.get</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信息</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Stringsql=“SQL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语句”</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将</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a,b,c</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填入</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语句中</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执行</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语句</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关闭数据库连接</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关闭数据库连接</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a:t>
            </a:r>
          </a:p>
        </p:txBody>
      </p:sp>
      <p:pic>
        <p:nvPicPr>
          <p:cNvPr id="48131" name="图片 1">
            <a:extLst>
              <a:ext uri="{FF2B5EF4-FFF2-40B4-BE49-F238E27FC236}">
                <a16:creationId xmlns:a16="http://schemas.microsoft.com/office/drawing/2014/main" id="{B694CBFE-D6F4-4008-8C7D-45423C807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275" y="938213"/>
            <a:ext cx="4683125"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矩形 5">
            <a:extLst>
              <a:ext uri="{FF2B5EF4-FFF2-40B4-BE49-F238E27FC236}">
                <a16:creationId xmlns:a16="http://schemas.microsoft.com/office/drawing/2014/main" id="{F8599554-F936-4073-81ED-844FFE036085}"/>
              </a:ext>
            </a:extLst>
          </p:cNvPr>
          <p:cNvSpPr>
            <a:spLocks noChangeArrowheads="1"/>
          </p:cNvSpPr>
          <p:nvPr/>
        </p:nvSpPr>
        <p:spPr bwMode="auto">
          <a:xfrm>
            <a:off x="717550" y="288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dirty="0">
                <a:latin typeface="华文细黑" panose="02010600040101010101" pitchFamily="2" charset="-122"/>
                <a:ea typeface="华文细黑" panose="02010600040101010101" pitchFamily="2" charset="-122"/>
              </a:rPr>
              <a:t>伪代码：</a:t>
            </a:r>
          </a:p>
        </p:txBody>
      </p:sp>
      <p:sp>
        <p:nvSpPr>
          <p:cNvPr id="48133" name="矩形 6">
            <a:extLst>
              <a:ext uri="{FF2B5EF4-FFF2-40B4-BE49-F238E27FC236}">
                <a16:creationId xmlns:a16="http://schemas.microsoft.com/office/drawing/2014/main" id="{898CDE1F-288B-4993-B05E-EF81E87D293F}"/>
              </a:ext>
            </a:extLst>
          </p:cNvPr>
          <p:cNvSpPr>
            <a:spLocks noChangeArrowheads="1"/>
          </p:cNvSpPr>
          <p:nvPr/>
        </p:nvSpPr>
        <p:spPr bwMode="auto">
          <a:xfrm>
            <a:off x="6873875" y="288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华文细黑" panose="02010600040101010101" pitchFamily="2" charset="-122"/>
                <a:ea typeface="华文细黑" panose="02010600040101010101" pitchFamily="2" charset="-122"/>
              </a:rPr>
              <a:t>流程图：</a:t>
            </a: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F2DB09B-E5A3-4789-8C73-74E482E3399D}"/>
              </a:ext>
            </a:extLst>
          </p:cNvPr>
          <p:cNvSpPr/>
          <p:nvPr/>
        </p:nvSpPr>
        <p:spPr>
          <a:xfrm>
            <a:off x="530225" y="290513"/>
            <a:ext cx="3424238" cy="461962"/>
          </a:xfrm>
          <a:prstGeom prst="rect">
            <a:avLst/>
          </a:prstGeom>
        </p:spPr>
        <p:txBody>
          <a:bodyPr wrap="none">
            <a:spAutoFit/>
          </a:bodyPr>
          <a:lstStyle/>
          <a:p>
            <a:pPr>
              <a:defRPr/>
            </a:pPr>
            <a:r>
              <a:rPr lang="en-US" altLang="zh-CN" sz="2400" dirty="0">
                <a:latin typeface="+mn-ea"/>
              </a:rPr>
              <a:t>2</a:t>
            </a:r>
            <a:r>
              <a:rPr lang="zh-CN" altLang="en-US" sz="2400" dirty="0">
                <a:latin typeface="+mn-ea"/>
              </a:rPr>
              <a:t>、记录排行榜信息模块</a:t>
            </a:r>
          </a:p>
        </p:txBody>
      </p:sp>
      <p:sp>
        <p:nvSpPr>
          <p:cNvPr id="12" name="矩形 11">
            <a:extLst>
              <a:ext uri="{FF2B5EF4-FFF2-40B4-BE49-F238E27FC236}">
                <a16:creationId xmlns:a16="http://schemas.microsoft.com/office/drawing/2014/main" id="{BF1163EF-0458-43C6-9821-5B2607CA0F23}"/>
              </a:ext>
            </a:extLst>
          </p:cNvPr>
          <p:cNvSpPr/>
          <p:nvPr/>
        </p:nvSpPr>
        <p:spPr>
          <a:xfrm>
            <a:off x="1701800" y="1141413"/>
            <a:ext cx="1647825" cy="1408112"/>
          </a:xfrm>
          <a:prstGeom prst="rect">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316DF3DD-5100-4CD3-8740-A6F53F221A12}"/>
              </a:ext>
            </a:extLst>
          </p:cNvPr>
          <p:cNvSpPr/>
          <p:nvPr/>
        </p:nvSpPr>
        <p:spPr>
          <a:xfrm>
            <a:off x="1701800" y="2938463"/>
            <a:ext cx="1647825" cy="1408112"/>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86BB319A-9B5B-4E60-B5AA-C9F8935A43BF}"/>
              </a:ext>
            </a:extLst>
          </p:cNvPr>
          <p:cNvSpPr/>
          <p:nvPr/>
        </p:nvSpPr>
        <p:spPr>
          <a:xfrm>
            <a:off x="1701800" y="4735513"/>
            <a:ext cx="1647825" cy="1408112"/>
          </a:xfrm>
          <a:prstGeom prst="rect">
            <a:avLst/>
          </a:prstGeom>
          <a:solidFill>
            <a:srgbClr val="5C74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158" name="矩形 5">
            <a:extLst>
              <a:ext uri="{FF2B5EF4-FFF2-40B4-BE49-F238E27FC236}">
                <a16:creationId xmlns:a16="http://schemas.microsoft.com/office/drawing/2014/main" id="{7A00935F-33B7-45F1-8E9F-4CB71DC1AB52}"/>
              </a:ext>
            </a:extLst>
          </p:cNvPr>
          <p:cNvSpPr>
            <a:spLocks noChangeArrowheads="1"/>
          </p:cNvSpPr>
          <p:nvPr/>
        </p:nvSpPr>
        <p:spPr bwMode="auto">
          <a:xfrm>
            <a:off x="3646488" y="1435100"/>
            <a:ext cx="206533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功能：</a:t>
            </a:r>
            <a:endParaRPr lang="en-US" altLang="zh-CN" sz="1800">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记录排行榜信息</a:t>
            </a:r>
          </a:p>
        </p:txBody>
      </p:sp>
      <p:sp>
        <p:nvSpPr>
          <p:cNvPr id="49159" name="矩形 6">
            <a:extLst>
              <a:ext uri="{FF2B5EF4-FFF2-40B4-BE49-F238E27FC236}">
                <a16:creationId xmlns:a16="http://schemas.microsoft.com/office/drawing/2014/main" id="{7587DA5D-FE57-4284-83FE-AA108B40F640}"/>
              </a:ext>
            </a:extLst>
          </p:cNvPr>
          <p:cNvSpPr>
            <a:spLocks noChangeArrowheads="1"/>
          </p:cNvSpPr>
          <p:nvPr/>
        </p:nvSpPr>
        <p:spPr bwMode="auto">
          <a:xfrm>
            <a:off x="3719513" y="3216275"/>
            <a:ext cx="453707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输入项目：</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对用户小屋建造程度的分析信息</a:t>
            </a:r>
            <a:endParaRPr lang="zh-CN" altLang="en-US" sz="1800">
              <a:cs typeface="Times New Roman" panose="02020603050405020304" pitchFamily="18" charset="0"/>
            </a:endParaRPr>
          </a:p>
        </p:txBody>
      </p:sp>
      <p:sp>
        <p:nvSpPr>
          <p:cNvPr id="49160" name="矩形 7">
            <a:extLst>
              <a:ext uri="{FF2B5EF4-FFF2-40B4-BE49-F238E27FC236}">
                <a16:creationId xmlns:a16="http://schemas.microsoft.com/office/drawing/2014/main" id="{74A0BEE4-9CA3-4928-863C-0D3BA850F445}"/>
              </a:ext>
            </a:extLst>
          </p:cNvPr>
          <p:cNvSpPr>
            <a:spLocks noChangeArrowheads="1"/>
          </p:cNvSpPr>
          <p:nvPr/>
        </p:nvSpPr>
        <p:spPr bwMode="auto">
          <a:xfrm>
            <a:off x="3646488" y="5003800"/>
            <a:ext cx="3325812"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输出项目：</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根据排行榜信息，存入数据库</a:t>
            </a:r>
          </a:p>
        </p:txBody>
      </p:sp>
      <p:pic>
        <p:nvPicPr>
          <p:cNvPr id="49161" name="图片 9">
            <a:extLst>
              <a:ext uri="{FF2B5EF4-FFF2-40B4-BE49-F238E27FC236}">
                <a16:creationId xmlns:a16="http://schemas.microsoft.com/office/drawing/2014/main" id="{04622C4B-C232-4638-B750-9BA544280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050" y="1495425"/>
            <a:ext cx="69532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图片 15">
            <a:extLst>
              <a:ext uri="{FF2B5EF4-FFF2-40B4-BE49-F238E27FC236}">
                <a16:creationId xmlns:a16="http://schemas.microsoft.com/office/drawing/2014/main" id="{382525AB-90F5-4AF1-9A72-939399C6F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063" y="3278188"/>
            <a:ext cx="7493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图片 16">
            <a:extLst>
              <a:ext uri="{FF2B5EF4-FFF2-40B4-BE49-F238E27FC236}">
                <a16:creationId xmlns:a16="http://schemas.microsoft.com/office/drawing/2014/main" id="{9A61596C-7133-4F78-9864-5903A4DAD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5103813"/>
            <a:ext cx="6715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1">
            <a:extLst>
              <a:ext uri="{FF2B5EF4-FFF2-40B4-BE49-F238E27FC236}">
                <a16:creationId xmlns:a16="http://schemas.microsoft.com/office/drawing/2014/main" id="{52FF5427-31AB-4785-9D7A-FF7CFAFF1FA4}"/>
              </a:ext>
            </a:extLst>
          </p:cNvPr>
          <p:cNvSpPr>
            <a:spLocks noChangeArrowheads="1"/>
          </p:cNvSpPr>
          <p:nvPr/>
        </p:nvSpPr>
        <p:spPr bwMode="auto">
          <a:xfrm>
            <a:off x="717550" y="1176338"/>
            <a:ext cx="537845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Public class AddRLInformation{</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连接数据库</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String[]</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排行榜信息读取输入的数据</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String sql=”SQL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语句”</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执行</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sql</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Stirng [] </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执行结果执行</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结果</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Return</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执行结果</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关闭数据库连接</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a:t>
            </a:r>
          </a:p>
        </p:txBody>
      </p:sp>
      <p:sp>
        <p:nvSpPr>
          <p:cNvPr id="50179" name="矩形 5">
            <a:extLst>
              <a:ext uri="{FF2B5EF4-FFF2-40B4-BE49-F238E27FC236}">
                <a16:creationId xmlns:a16="http://schemas.microsoft.com/office/drawing/2014/main" id="{24A6CDB3-DE02-4944-80FB-0AC67090DB50}"/>
              </a:ext>
            </a:extLst>
          </p:cNvPr>
          <p:cNvSpPr>
            <a:spLocks noChangeArrowheads="1"/>
          </p:cNvSpPr>
          <p:nvPr/>
        </p:nvSpPr>
        <p:spPr bwMode="auto">
          <a:xfrm>
            <a:off x="717550" y="288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华文细黑" panose="02010600040101010101" pitchFamily="2" charset="-122"/>
                <a:ea typeface="华文细黑" panose="02010600040101010101" pitchFamily="2" charset="-122"/>
              </a:rPr>
              <a:t>伪代码：</a:t>
            </a:r>
          </a:p>
        </p:txBody>
      </p:sp>
      <p:sp>
        <p:nvSpPr>
          <p:cNvPr id="50180" name="矩形 6">
            <a:extLst>
              <a:ext uri="{FF2B5EF4-FFF2-40B4-BE49-F238E27FC236}">
                <a16:creationId xmlns:a16="http://schemas.microsoft.com/office/drawing/2014/main" id="{C10847BF-88A3-43C4-BA92-93A5C9F3764C}"/>
              </a:ext>
            </a:extLst>
          </p:cNvPr>
          <p:cNvSpPr>
            <a:spLocks noChangeArrowheads="1"/>
          </p:cNvSpPr>
          <p:nvPr/>
        </p:nvSpPr>
        <p:spPr bwMode="auto">
          <a:xfrm>
            <a:off x="6873875" y="288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华文细黑" panose="02010600040101010101" pitchFamily="2" charset="-122"/>
                <a:ea typeface="华文细黑" panose="02010600040101010101" pitchFamily="2" charset="-122"/>
              </a:rPr>
              <a:t>流程图：</a:t>
            </a:r>
          </a:p>
        </p:txBody>
      </p:sp>
      <p:pic>
        <p:nvPicPr>
          <p:cNvPr id="50181" name="图片 7">
            <a:extLst>
              <a:ext uri="{FF2B5EF4-FFF2-40B4-BE49-F238E27FC236}">
                <a16:creationId xmlns:a16="http://schemas.microsoft.com/office/drawing/2014/main" id="{671B2F8A-1644-479A-8D8B-B959EFC39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4313" y="1100138"/>
            <a:ext cx="4573587"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F2DB09B-E5A3-4789-8C73-74E482E3399D}"/>
              </a:ext>
            </a:extLst>
          </p:cNvPr>
          <p:cNvSpPr/>
          <p:nvPr/>
        </p:nvSpPr>
        <p:spPr>
          <a:xfrm>
            <a:off x="530225" y="290513"/>
            <a:ext cx="3116263" cy="461962"/>
          </a:xfrm>
          <a:prstGeom prst="rect">
            <a:avLst/>
          </a:prstGeom>
        </p:spPr>
        <p:txBody>
          <a:bodyPr wrap="none">
            <a:spAutoFit/>
          </a:bodyPr>
          <a:lstStyle/>
          <a:p>
            <a:pPr>
              <a:defRPr/>
            </a:pPr>
            <a:r>
              <a:rPr lang="en-US" altLang="zh-CN" sz="2400" dirty="0">
                <a:latin typeface="+mn-ea"/>
              </a:rPr>
              <a:t>3</a:t>
            </a:r>
            <a:r>
              <a:rPr lang="zh-CN" altLang="en-US" sz="2400" dirty="0">
                <a:latin typeface="+mn-ea"/>
              </a:rPr>
              <a:t>、记录点赞信息模块</a:t>
            </a:r>
          </a:p>
        </p:txBody>
      </p:sp>
      <p:sp>
        <p:nvSpPr>
          <p:cNvPr id="12" name="矩形 11">
            <a:extLst>
              <a:ext uri="{FF2B5EF4-FFF2-40B4-BE49-F238E27FC236}">
                <a16:creationId xmlns:a16="http://schemas.microsoft.com/office/drawing/2014/main" id="{BF1163EF-0458-43C6-9821-5B2607CA0F23}"/>
              </a:ext>
            </a:extLst>
          </p:cNvPr>
          <p:cNvSpPr/>
          <p:nvPr/>
        </p:nvSpPr>
        <p:spPr>
          <a:xfrm>
            <a:off x="1701800" y="1141413"/>
            <a:ext cx="1647825" cy="1408112"/>
          </a:xfrm>
          <a:prstGeom prst="rect">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316DF3DD-5100-4CD3-8740-A6F53F221A12}"/>
              </a:ext>
            </a:extLst>
          </p:cNvPr>
          <p:cNvSpPr/>
          <p:nvPr/>
        </p:nvSpPr>
        <p:spPr>
          <a:xfrm>
            <a:off x="1701800" y="2938463"/>
            <a:ext cx="1647825" cy="1408112"/>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86BB319A-9B5B-4E60-B5AA-C9F8935A43BF}"/>
              </a:ext>
            </a:extLst>
          </p:cNvPr>
          <p:cNvSpPr/>
          <p:nvPr/>
        </p:nvSpPr>
        <p:spPr>
          <a:xfrm>
            <a:off x="1701800" y="4735513"/>
            <a:ext cx="1647825" cy="1408112"/>
          </a:xfrm>
          <a:prstGeom prst="rect">
            <a:avLst/>
          </a:prstGeom>
          <a:solidFill>
            <a:srgbClr val="5C74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206" name="矩形 5">
            <a:extLst>
              <a:ext uri="{FF2B5EF4-FFF2-40B4-BE49-F238E27FC236}">
                <a16:creationId xmlns:a16="http://schemas.microsoft.com/office/drawing/2014/main" id="{AF48F919-BD68-4058-85F8-112FB3A9754B}"/>
              </a:ext>
            </a:extLst>
          </p:cNvPr>
          <p:cNvSpPr>
            <a:spLocks noChangeArrowheads="1"/>
          </p:cNvSpPr>
          <p:nvPr/>
        </p:nvSpPr>
        <p:spPr bwMode="auto">
          <a:xfrm>
            <a:off x="3646488" y="1435100"/>
            <a:ext cx="206533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功能：</a:t>
            </a:r>
            <a:endParaRPr lang="en-US" altLang="zh-CN" sz="1800">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记录点赞信息</a:t>
            </a:r>
          </a:p>
        </p:txBody>
      </p:sp>
      <p:sp>
        <p:nvSpPr>
          <p:cNvPr id="51207" name="矩形 6">
            <a:extLst>
              <a:ext uri="{FF2B5EF4-FFF2-40B4-BE49-F238E27FC236}">
                <a16:creationId xmlns:a16="http://schemas.microsoft.com/office/drawing/2014/main" id="{86E384B4-436D-4AD7-9C60-8B405B249D47}"/>
              </a:ext>
            </a:extLst>
          </p:cNvPr>
          <p:cNvSpPr>
            <a:spLocks noChangeArrowheads="1"/>
          </p:cNvSpPr>
          <p:nvPr/>
        </p:nvSpPr>
        <p:spPr bwMode="auto">
          <a:xfrm>
            <a:off x="3719513" y="3216275"/>
            <a:ext cx="453707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输入项目：</a:t>
            </a:r>
            <a:endParaRPr lang="en-US" altLang="zh-CN" sz="1800">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好友互相点赞数目</a:t>
            </a:r>
          </a:p>
        </p:txBody>
      </p:sp>
      <p:sp>
        <p:nvSpPr>
          <p:cNvPr id="51208" name="矩形 7">
            <a:extLst>
              <a:ext uri="{FF2B5EF4-FFF2-40B4-BE49-F238E27FC236}">
                <a16:creationId xmlns:a16="http://schemas.microsoft.com/office/drawing/2014/main" id="{62176479-10E1-4698-B981-EAE9C2ACEB9B}"/>
              </a:ext>
            </a:extLst>
          </p:cNvPr>
          <p:cNvSpPr>
            <a:spLocks noChangeArrowheads="1"/>
          </p:cNvSpPr>
          <p:nvPr/>
        </p:nvSpPr>
        <p:spPr bwMode="auto">
          <a:xfrm>
            <a:off x="3646488" y="5003800"/>
            <a:ext cx="385445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输出项目：</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根据点赞信息，存入到数据库中</a:t>
            </a:r>
          </a:p>
        </p:txBody>
      </p:sp>
      <p:pic>
        <p:nvPicPr>
          <p:cNvPr id="51209" name="图片 9">
            <a:extLst>
              <a:ext uri="{FF2B5EF4-FFF2-40B4-BE49-F238E27FC236}">
                <a16:creationId xmlns:a16="http://schemas.microsoft.com/office/drawing/2014/main" id="{9BFDB738-F877-4C86-BA2C-8148760DF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050" y="1495425"/>
            <a:ext cx="69532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图片 15">
            <a:extLst>
              <a:ext uri="{FF2B5EF4-FFF2-40B4-BE49-F238E27FC236}">
                <a16:creationId xmlns:a16="http://schemas.microsoft.com/office/drawing/2014/main" id="{9430D034-6047-4FE5-882D-5D844396B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063" y="3278188"/>
            <a:ext cx="7493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1" name="图片 16">
            <a:extLst>
              <a:ext uri="{FF2B5EF4-FFF2-40B4-BE49-F238E27FC236}">
                <a16:creationId xmlns:a16="http://schemas.microsoft.com/office/drawing/2014/main" id="{A07BDCE0-6D94-4E83-9A14-F3F262F22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5103813"/>
            <a:ext cx="6715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a:extLst>
              <a:ext uri="{FF2B5EF4-FFF2-40B4-BE49-F238E27FC236}">
                <a16:creationId xmlns:a16="http://schemas.microsoft.com/office/drawing/2014/main" id="{32A342C5-527C-41B0-81D7-5CA02AA19316}"/>
              </a:ext>
            </a:extLst>
          </p:cNvPr>
          <p:cNvSpPr>
            <a:spLocks noChangeArrowheads="1"/>
          </p:cNvSpPr>
          <p:nvPr/>
        </p:nvSpPr>
        <p:spPr bwMode="auto">
          <a:xfrm>
            <a:off x="717550" y="1176338"/>
            <a:ext cx="537845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Public class AddDZInformation{</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连接数据库</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String[]</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点赞信息读取输入的数据</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String sql=”SQL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语句”</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执行</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sql</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Stirng [] </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执行结果执行</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结果</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Return</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执行结果</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关闭数据库连接</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a:t>
            </a:r>
          </a:p>
        </p:txBody>
      </p:sp>
      <p:sp>
        <p:nvSpPr>
          <p:cNvPr id="52227" name="矩形 5">
            <a:extLst>
              <a:ext uri="{FF2B5EF4-FFF2-40B4-BE49-F238E27FC236}">
                <a16:creationId xmlns:a16="http://schemas.microsoft.com/office/drawing/2014/main" id="{9B2031DD-E344-4C2E-ABE1-BDD261B5DDF7}"/>
              </a:ext>
            </a:extLst>
          </p:cNvPr>
          <p:cNvSpPr>
            <a:spLocks noChangeArrowheads="1"/>
          </p:cNvSpPr>
          <p:nvPr/>
        </p:nvSpPr>
        <p:spPr bwMode="auto">
          <a:xfrm>
            <a:off x="717550" y="288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华文细黑" panose="02010600040101010101" pitchFamily="2" charset="-122"/>
                <a:ea typeface="华文细黑" panose="02010600040101010101" pitchFamily="2" charset="-122"/>
              </a:rPr>
              <a:t>伪代码：</a:t>
            </a:r>
          </a:p>
        </p:txBody>
      </p:sp>
      <p:sp>
        <p:nvSpPr>
          <p:cNvPr id="52228" name="矩形 6">
            <a:extLst>
              <a:ext uri="{FF2B5EF4-FFF2-40B4-BE49-F238E27FC236}">
                <a16:creationId xmlns:a16="http://schemas.microsoft.com/office/drawing/2014/main" id="{18B3B931-5F12-45C0-9632-38C2EC7A424F}"/>
              </a:ext>
            </a:extLst>
          </p:cNvPr>
          <p:cNvSpPr>
            <a:spLocks noChangeArrowheads="1"/>
          </p:cNvSpPr>
          <p:nvPr/>
        </p:nvSpPr>
        <p:spPr bwMode="auto">
          <a:xfrm>
            <a:off x="6873875" y="288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华文细黑" panose="02010600040101010101" pitchFamily="2" charset="-122"/>
                <a:ea typeface="华文细黑" panose="02010600040101010101" pitchFamily="2" charset="-122"/>
              </a:rPr>
              <a:t>流程图：</a:t>
            </a:r>
          </a:p>
        </p:txBody>
      </p:sp>
      <p:pic>
        <p:nvPicPr>
          <p:cNvPr id="52229" name="图片 8">
            <a:extLst>
              <a:ext uri="{FF2B5EF4-FFF2-40B4-BE49-F238E27FC236}">
                <a16:creationId xmlns:a16="http://schemas.microsoft.com/office/drawing/2014/main" id="{0AA9A34A-4B7D-487B-86FB-662FA38E7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625" y="1323975"/>
            <a:ext cx="4824413"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F2DB09B-E5A3-4789-8C73-74E482E3399D}"/>
              </a:ext>
            </a:extLst>
          </p:cNvPr>
          <p:cNvSpPr/>
          <p:nvPr/>
        </p:nvSpPr>
        <p:spPr>
          <a:xfrm>
            <a:off x="530225" y="290513"/>
            <a:ext cx="3732213" cy="461962"/>
          </a:xfrm>
          <a:prstGeom prst="rect">
            <a:avLst/>
          </a:prstGeom>
        </p:spPr>
        <p:txBody>
          <a:bodyPr wrap="none">
            <a:spAutoFit/>
          </a:bodyPr>
          <a:lstStyle/>
          <a:p>
            <a:pPr>
              <a:defRPr/>
            </a:pPr>
            <a:r>
              <a:rPr lang="en-US" altLang="zh-CN" sz="2400" dirty="0">
                <a:latin typeface="+mn-ea"/>
              </a:rPr>
              <a:t>4</a:t>
            </a:r>
            <a:r>
              <a:rPr lang="zh-CN" altLang="en-US" sz="2400" dirty="0">
                <a:latin typeface="+mn-ea"/>
              </a:rPr>
              <a:t>、记录家具建造信息模块</a:t>
            </a:r>
          </a:p>
        </p:txBody>
      </p:sp>
      <p:sp>
        <p:nvSpPr>
          <p:cNvPr id="12" name="矩形 11">
            <a:extLst>
              <a:ext uri="{FF2B5EF4-FFF2-40B4-BE49-F238E27FC236}">
                <a16:creationId xmlns:a16="http://schemas.microsoft.com/office/drawing/2014/main" id="{BF1163EF-0458-43C6-9821-5B2607CA0F23}"/>
              </a:ext>
            </a:extLst>
          </p:cNvPr>
          <p:cNvSpPr/>
          <p:nvPr/>
        </p:nvSpPr>
        <p:spPr>
          <a:xfrm>
            <a:off x="1701800" y="1141413"/>
            <a:ext cx="1647825" cy="1408112"/>
          </a:xfrm>
          <a:prstGeom prst="rect">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316DF3DD-5100-4CD3-8740-A6F53F221A12}"/>
              </a:ext>
            </a:extLst>
          </p:cNvPr>
          <p:cNvSpPr/>
          <p:nvPr/>
        </p:nvSpPr>
        <p:spPr>
          <a:xfrm>
            <a:off x="1701800" y="2938463"/>
            <a:ext cx="1647825" cy="1408112"/>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86BB319A-9B5B-4E60-B5AA-C9F8935A43BF}"/>
              </a:ext>
            </a:extLst>
          </p:cNvPr>
          <p:cNvSpPr/>
          <p:nvPr/>
        </p:nvSpPr>
        <p:spPr>
          <a:xfrm>
            <a:off x="1701800" y="4735513"/>
            <a:ext cx="1647825" cy="1408112"/>
          </a:xfrm>
          <a:prstGeom prst="rect">
            <a:avLst/>
          </a:prstGeom>
          <a:solidFill>
            <a:srgbClr val="5C74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254" name="矩形 5">
            <a:extLst>
              <a:ext uri="{FF2B5EF4-FFF2-40B4-BE49-F238E27FC236}">
                <a16:creationId xmlns:a16="http://schemas.microsoft.com/office/drawing/2014/main" id="{E395F827-20AC-488F-A502-ABF5B7CABBBA}"/>
              </a:ext>
            </a:extLst>
          </p:cNvPr>
          <p:cNvSpPr>
            <a:spLocks noChangeArrowheads="1"/>
          </p:cNvSpPr>
          <p:nvPr/>
        </p:nvSpPr>
        <p:spPr bwMode="auto">
          <a:xfrm>
            <a:off x="3646488" y="1435100"/>
            <a:ext cx="2449512"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功能：</a:t>
            </a:r>
            <a:endParaRPr lang="en-US" altLang="zh-CN" sz="1800">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记录家具建造信息</a:t>
            </a:r>
          </a:p>
        </p:txBody>
      </p:sp>
      <p:sp>
        <p:nvSpPr>
          <p:cNvPr id="53255" name="矩形 6">
            <a:extLst>
              <a:ext uri="{FF2B5EF4-FFF2-40B4-BE49-F238E27FC236}">
                <a16:creationId xmlns:a16="http://schemas.microsoft.com/office/drawing/2014/main" id="{C275D05E-8A87-411C-9F12-8488BD928BDD}"/>
              </a:ext>
            </a:extLst>
          </p:cNvPr>
          <p:cNvSpPr>
            <a:spLocks noChangeArrowheads="1"/>
          </p:cNvSpPr>
          <p:nvPr/>
        </p:nvSpPr>
        <p:spPr bwMode="auto">
          <a:xfrm>
            <a:off x="3719513" y="3216275"/>
            <a:ext cx="1700212"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输入项目：</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家具建造信息</a:t>
            </a:r>
            <a:endParaRPr lang="zh-CN" altLang="en-US" sz="1800">
              <a:cs typeface="Times New Roman" panose="02020603050405020304" pitchFamily="18" charset="0"/>
            </a:endParaRPr>
          </a:p>
        </p:txBody>
      </p:sp>
      <p:sp>
        <p:nvSpPr>
          <p:cNvPr id="53256" name="矩形 7">
            <a:extLst>
              <a:ext uri="{FF2B5EF4-FFF2-40B4-BE49-F238E27FC236}">
                <a16:creationId xmlns:a16="http://schemas.microsoft.com/office/drawing/2014/main" id="{9C2DC319-0604-4ABC-9E54-B3B72DFD75F1}"/>
              </a:ext>
            </a:extLst>
          </p:cNvPr>
          <p:cNvSpPr>
            <a:spLocks noChangeArrowheads="1"/>
          </p:cNvSpPr>
          <p:nvPr/>
        </p:nvSpPr>
        <p:spPr bwMode="auto">
          <a:xfrm>
            <a:off x="3646488" y="5003800"/>
            <a:ext cx="434498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输出项目：</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根据家具建造信息，存入到数据库中</a:t>
            </a:r>
          </a:p>
        </p:txBody>
      </p:sp>
      <p:pic>
        <p:nvPicPr>
          <p:cNvPr id="53257" name="图片 9">
            <a:extLst>
              <a:ext uri="{FF2B5EF4-FFF2-40B4-BE49-F238E27FC236}">
                <a16:creationId xmlns:a16="http://schemas.microsoft.com/office/drawing/2014/main" id="{877B626A-DCFF-4E2D-A390-65DBC90B8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050" y="1495425"/>
            <a:ext cx="69532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图片 15">
            <a:extLst>
              <a:ext uri="{FF2B5EF4-FFF2-40B4-BE49-F238E27FC236}">
                <a16:creationId xmlns:a16="http://schemas.microsoft.com/office/drawing/2014/main" id="{0AF147AB-E1A0-4448-A14B-59E361532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063" y="3278188"/>
            <a:ext cx="7493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图片 16">
            <a:extLst>
              <a:ext uri="{FF2B5EF4-FFF2-40B4-BE49-F238E27FC236}">
                <a16:creationId xmlns:a16="http://schemas.microsoft.com/office/drawing/2014/main" id="{548260F1-7C23-47AC-9771-9775B5519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5103813"/>
            <a:ext cx="6715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36C12EA-1FC5-4C06-8E7E-C9AB6E79A2D0}"/>
              </a:ext>
            </a:extLst>
          </p:cNvPr>
          <p:cNvSpPr txBox="1"/>
          <p:nvPr/>
        </p:nvSpPr>
        <p:spPr>
          <a:xfrm>
            <a:off x="292963" y="869467"/>
            <a:ext cx="6276513" cy="1195712"/>
          </a:xfrm>
          <a:prstGeom prst="rect">
            <a:avLst/>
          </a:prstGeom>
          <a:noFill/>
        </p:spPr>
        <p:txBody>
          <a:bodyPr wrap="square" rtlCol="0">
            <a:spAutoFit/>
          </a:bodyPr>
          <a:lstStyle/>
          <a:p>
            <a:pPr lvl="0" algn="ctr">
              <a:lnSpc>
                <a:spcPct val="120000"/>
              </a:lnSpc>
              <a:defRPr/>
            </a:pPr>
            <a:r>
              <a:rPr kumimoji="0" lang="zh-CN" altLang="en-US" sz="32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rPr>
              <a:t>因此，我们决定开发一个小程序能帮助用户每天按时睡觉</a:t>
            </a:r>
            <a:endParaRPr kumimoji="0" lang="en-US" altLang="zh-CN" sz="32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5" name="文本框 4">
            <a:extLst>
              <a:ext uri="{FF2B5EF4-FFF2-40B4-BE49-F238E27FC236}">
                <a16:creationId xmlns:a16="http://schemas.microsoft.com/office/drawing/2014/main" id="{73A6A1EF-48DB-4E24-A49C-9CE12FEA7653}"/>
              </a:ext>
            </a:extLst>
          </p:cNvPr>
          <p:cNvSpPr txBox="1"/>
          <p:nvPr/>
        </p:nvSpPr>
        <p:spPr>
          <a:xfrm>
            <a:off x="361950" y="3641514"/>
            <a:ext cx="6276513" cy="604781"/>
          </a:xfrm>
          <a:prstGeom prst="rect">
            <a:avLst/>
          </a:prstGeom>
          <a:noFill/>
        </p:spPr>
        <p:txBody>
          <a:bodyPr wrap="square" rtlCol="0">
            <a:spAutoFit/>
          </a:bodyPr>
          <a:lstStyle/>
          <a:p>
            <a:pPr lvl="0" algn="ctr">
              <a:lnSpc>
                <a:spcPct val="120000"/>
              </a:lnSpc>
              <a:defRPr/>
            </a:pPr>
            <a:r>
              <a:rPr lang="zh-CN" altLang="en-US" sz="3200" dirty="0">
                <a:solidFill>
                  <a:srgbClr val="807BA3"/>
                </a:solidFill>
                <a:latin typeface="黑体" panose="02010609060101010101" pitchFamily="49" charset="-122"/>
                <a:ea typeface="黑体" panose="02010609060101010101" pitchFamily="49" charset="-122"/>
                <a:cs typeface="Arial" panose="020B0604020202020204" pitchFamily="34" charset="0"/>
              </a:rPr>
              <a:t>睡眠小屋由此出现</a:t>
            </a:r>
            <a:endParaRPr kumimoji="0" lang="en-US" altLang="zh-CN" sz="32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pic>
        <p:nvPicPr>
          <p:cNvPr id="7" name="图片 6">
            <a:extLst>
              <a:ext uri="{FF2B5EF4-FFF2-40B4-BE49-F238E27FC236}">
                <a16:creationId xmlns:a16="http://schemas.microsoft.com/office/drawing/2014/main" id="{01D9AC5B-254B-4C52-9323-18F4BDF138A3}"/>
              </a:ext>
            </a:extLst>
          </p:cNvPr>
          <p:cNvPicPr>
            <a:picLocks noChangeAspect="1"/>
          </p:cNvPicPr>
          <p:nvPr/>
        </p:nvPicPr>
        <p:blipFill>
          <a:blip r:embed="rId2"/>
          <a:stretch>
            <a:fillRect/>
          </a:stretch>
        </p:blipFill>
        <p:spPr>
          <a:xfrm>
            <a:off x="7810108" y="584826"/>
            <a:ext cx="3711047" cy="6050131"/>
          </a:xfrm>
          <a:prstGeom prst="rect">
            <a:avLst/>
          </a:prstGeom>
        </p:spPr>
      </p:pic>
    </p:spTree>
    <p:extLst>
      <p:ext uri="{BB962C8B-B14F-4D97-AF65-F5344CB8AC3E}">
        <p14:creationId xmlns:p14="http://schemas.microsoft.com/office/powerpoint/2010/main" val="787738095"/>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1">
            <a:extLst>
              <a:ext uri="{FF2B5EF4-FFF2-40B4-BE49-F238E27FC236}">
                <a16:creationId xmlns:a16="http://schemas.microsoft.com/office/drawing/2014/main" id="{BA8C1ED6-5DD8-47BA-B4B6-9FBED4060890}"/>
              </a:ext>
            </a:extLst>
          </p:cNvPr>
          <p:cNvSpPr>
            <a:spLocks noChangeArrowheads="1"/>
          </p:cNvSpPr>
          <p:nvPr/>
        </p:nvSpPr>
        <p:spPr bwMode="auto">
          <a:xfrm>
            <a:off x="717550" y="1176338"/>
            <a:ext cx="5378450"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Public class Addfurniture(</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家具建造信息类</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连接数据库</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Stringa,b,c=</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家具建造信息</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.get</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信息</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Stringsql=“SQL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语句”</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将</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a,b,c</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填入</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语句中</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执行</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语句</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关闭数据库连接</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关闭数据库连接</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a:t>
            </a:r>
          </a:p>
        </p:txBody>
      </p:sp>
      <p:sp>
        <p:nvSpPr>
          <p:cNvPr id="54275" name="矩形 5">
            <a:extLst>
              <a:ext uri="{FF2B5EF4-FFF2-40B4-BE49-F238E27FC236}">
                <a16:creationId xmlns:a16="http://schemas.microsoft.com/office/drawing/2014/main" id="{8B67E67C-662A-4E28-8F00-D7F836F4975A}"/>
              </a:ext>
            </a:extLst>
          </p:cNvPr>
          <p:cNvSpPr>
            <a:spLocks noChangeArrowheads="1"/>
          </p:cNvSpPr>
          <p:nvPr/>
        </p:nvSpPr>
        <p:spPr bwMode="auto">
          <a:xfrm>
            <a:off x="717550" y="288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华文细黑" panose="02010600040101010101" pitchFamily="2" charset="-122"/>
                <a:ea typeface="华文细黑" panose="02010600040101010101" pitchFamily="2" charset="-122"/>
              </a:rPr>
              <a:t>伪代码：</a:t>
            </a:r>
          </a:p>
        </p:txBody>
      </p:sp>
      <p:sp>
        <p:nvSpPr>
          <p:cNvPr id="54276" name="矩形 6">
            <a:extLst>
              <a:ext uri="{FF2B5EF4-FFF2-40B4-BE49-F238E27FC236}">
                <a16:creationId xmlns:a16="http://schemas.microsoft.com/office/drawing/2014/main" id="{00741D8A-378D-4C65-BE8E-2714D2552C32}"/>
              </a:ext>
            </a:extLst>
          </p:cNvPr>
          <p:cNvSpPr>
            <a:spLocks noChangeArrowheads="1"/>
          </p:cNvSpPr>
          <p:nvPr/>
        </p:nvSpPr>
        <p:spPr bwMode="auto">
          <a:xfrm>
            <a:off x="6873875" y="288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华文细黑" panose="02010600040101010101" pitchFamily="2" charset="-122"/>
                <a:ea typeface="华文细黑" panose="02010600040101010101" pitchFamily="2" charset="-122"/>
              </a:rPr>
              <a:t>流程图：</a:t>
            </a:r>
          </a:p>
        </p:txBody>
      </p:sp>
      <p:pic>
        <p:nvPicPr>
          <p:cNvPr id="54277" name="图片 7">
            <a:extLst>
              <a:ext uri="{FF2B5EF4-FFF2-40B4-BE49-F238E27FC236}">
                <a16:creationId xmlns:a16="http://schemas.microsoft.com/office/drawing/2014/main" id="{C5231555-88D2-4FB6-A8C9-229FE95DA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413" y="1346200"/>
            <a:ext cx="4200525"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F2DB09B-E5A3-4789-8C73-74E482E3399D}"/>
              </a:ext>
            </a:extLst>
          </p:cNvPr>
          <p:cNvSpPr/>
          <p:nvPr/>
        </p:nvSpPr>
        <p:spPr>
          <a:xfrm>
            <a:off x="530225" y="290513"/>
            <a:ext cx="3116263" cy="461962"/>
          </a:xfrm>
          <a:prstGeom prst="rect">
            <a:avLst/>
          </a:prstGeom>
        </p:spPr>
        <p:txBody>
          <a:bodyPr wrap="none">
            <a:spAutoFit/>
          </a:bodyPr>
          <a:lstStyle/>
          <a:p>
            <a:pPr>
              <a:defRPr/>
            </a:pPr>
            <a:r>
              <a:rPr lang="en-US" altLang="zh-CN" sz="2400" dirty="0">
                <a:latin typeface="+mn-ea"/>
              </a:rPr>
              <a:t>5</a:t>
            </a:r>
            <a:r>
              <a:rPr lang="zh-CN" altLang="en-US" sz="2400" dirty="0">
                <a:latin typeface="+mn-ea"/>
              </a:rPr>
              <a:t>、修改睡眠时间模块</a:t>
            </a:r>
          </a:p>
        </p:txBody>
      </p:sp>
      <p:sp>
        <p:nvSpPr>
          <p:cNvPr id="12" name="矩形 11">
            <a:extLst>
              <a:ext uri="{FF2B5EF4-FFF2-40B4-BE49-F238E27FC236}">
                <a16:creationId xmlns:a16="http://schemas.microsoft.com/office/drawing/2014/main" id="{BF1163EF-0458-43C6-9821-5B2607CA0F23}"/>
              </a:ext>
            </a:extLst>
          </p:cNvPr>
          <p:cNvSpPr/>
          <p:nvPr/>
        </p:nvSpPr>
        <p:spPr>
          <a:xfrm>
            <a:off x="1701800" y="1141413"/>
            <a:ext cx="1647825" cy="1408112"/>
          </a:xfrm>
          <a:prstGeom prst="rect">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316DF3DD-5100-4CD3-8740-A6F53F221A12}"/>
              </a:ext>
            </a:extLst>
          </p:cNvPr>
          <p:cNvSpPr/>
          <p:nvPr/>
        </p:nvSpPr>
        <p:spPr>
          <a:xfrm>
            <a:off x="1701800" y="2938463"/>
            <a:ext cx="1647825" cy="1408112"/>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86BB319A-9B5B-4E60-B5AA-C9F8935A43BF}"/>
              </a:ext>
            </a:extLst>
          </p:cNvPr>
          <p:cNvSpPr/>
          <p:nvPr/>
        </p:nvSpPr>
        <p:spPr>
          <a:xfrm>
            <a:off x="1701800" y="4735513"/>
            <a:ext cx="1647825" cy="1408112"/>
          </a:xfrm>
          <a:prstGeom prst="rect">
            <a:avLst/>
          </a:prstGeom>
          <a:solidFill>
            <a:srgbClr val="5C74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302" name="矩形 5">
            <a:extLst>
              <a:ext uri="{FF2B5EF4-FFF2-40B4-BE49-F238E27FC236}">
                <a16:creationId xmlns:a16="http://schemas.microsoft.com/office/drawing/2014/main" id="{43C8BF18-C73D-4572-BDF1-60D46A880D56}"/>
              </a:ext>
            </a:extLst>
          </p:cNvPr>
          <p:cNvSpPr>
            <a:spLocks noChangeArrowheads="1"/>
          </p:cNvSpPr>
          <p:nvPr/>
        </p:nvSpPr>
        <p:spPr bwMode="auto">
          <a:xfrm>
            <a:off x="3646488" y="1435100"/>
            <a:ext cx="2449512"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功能：</a:t>
            </a:r>
            <a:endParaRPr lang="en-US" altLang="zh-CN" sz="1800">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修改睡眠时间</a:t>
            </a:r>
          </a:p>
        </p:txBody>
      </p:sp>
      <p:sp>
        <p:nvSpPr>
          <p:cNvPr id="55303" name="矩形 6">
            <a:extLst>
              <a:ext uri="{FF2B5EF4-FFF2-40B4-BE49-F238E27FC236}">
                <a16:creationId xmlns:a16="http://schemas.microsoft.com/office/drawing/2014/main" id="{BE3D7152-1D57-4091-8092-BE543382FBFB}"/>
              </a:ext>
            </a:extLst>
          </p:cNvPr>
          <p:cNvSpPr>
            <a:spLocks noChangeArrowheads="1"/>
          </p:cNvSpPr>
          <p:nvPr/>
        </p:nvSpPr>
        <p:spPr bwMode="auto">
          <a:xfrm>
            <a:off x="3719513" y="3216275"/>
            <a:ext cx="2449512"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输入项目：</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修改的睡眠时间</a:t>
            </a:r>
            <a:endParaRPr lang="zh-CN" altLang="en-US" sz="1800">
              <a:cs typeface="Times New Roman" panose="02020603050405020304" pitchFamily="18" charset="0"/>
            </a:endParaRPr>
          </a:p>
        </p:txBody>
      </p:sp>
      <p:sp>
        <p:nvSpPr>
          <p:cNvPr id="55304" name="矩形 7">
            <a:extLst>
              <a:ext uri="{FF2B5EF4-FFF2-40B4-BE49-F238E27FC236}">
                <a16:creationId xmlns:a16="http://schemas.microsoft.com/office/drawing/2014/main" id="{C811ECD9-41BB-405E-B47A-9B74C0185D14}"/>
              </a:ext>
            </a:extLst>
          </p:cNvPr>
          <p:cNvSpPr>
            <a:spLocks noChangeArrowheads="1"/>
          </p:cNvSpPr>
          <p:nvPr/>
        </p:nvSpPr>
        <p:spPr bwMode="auto">
          <a:xfrm>
            <a:off x="3646488" y="4856163"/>
            <a:ext cx="4291012"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输出项目：</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根据要添加的睡眠时间信息，在数据库中添加睡眠时间</a:t>
            </a:r>
          </a:p>
        </p:txBody>
      </p:sp>
      <p:pic>
        <p:nvPicPr>
          <p:cNvPr id="55305" name="图片 9">
            <a:extLst>
              <a:ext uri="{FF2B5EF4-FFF2-40B4-BE49-F238E27FC236}">
                <a16:creationId xmlns:a16="http://schemas.microsoft.com/office/drawing/2014/main" id="{560800BB-9491-46EF-8071-34528A2E2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050" y="1495425"/>
            <a:ext cx="69532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6" name="图片 15">
            <a:extLst>
              <a:ext uri="{FF2B5EF4-FFF2-40B4-BE49-F238E27FC236}">
                <a16:creationId xmlns:a16="http://schemas.microsoft.com/office/drawing/2014/main" id="{DA0579DA-F543-4FB2-BEA5-CF1F3893D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063" y="3278188"/>
            <a:ext cx="7493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7" name="图片 16">
            <a:extLst>
              <a:ext uri="{FF2B5EF4-FFF2-40B4-BE49-F238E27FC236}">
                <a16:creationId xmlns:a16="http://schemas.microsoft.com/office/drawing/2014/main" id="{290F1E34-1241-47F0-89E7-DCD884C7C0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5103813"/>
            <a:ext cx="6715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矩形 1">
            <a:extLst>
              <a:ext uri="{FF2B5EF4-FFF2-40B4-BE49-F238E27FC236}">
                <a16:creationId xmlns:a16="http://schemas.microsoft.com/office/drawing/2014/main" id="{A0390B7A-26D4-4AF8-B9E7-2F5CD1B0EC88}"/>
              </a:ext>
            </a:extLst>
          </p:cNvPr>
          <p:cNvSpPr>
            <a:spLocks noChangeArrowheads="1"/>
          </p:cNvSpPr>
          <p:nvPr/>
        </p:nvSpPr>
        <p:spPr bwMode="auto">
          <a:xfrm>
            <a:off x="717550" y="1176338"/>
            <a:ext cx="537845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Public class Addsleep time(</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睡眠时间</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连接数据库</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Stringsql=“SQL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语句”</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Stringa,b,c=</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单词信息</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.get</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信息</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将</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abc</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填入</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语句中</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执行</a:t>
            </a:r>
            <a:r>
              <a:rPr lang="en-US" altLang="zh-CN" sz="1800">
                <a:latin typeface="华文细黑" panose="02010600040101010101" pitchFamily="2" charset="-122"/>
                <a:ea typeface="华文细黑" panose="02010600040101010101" pitchFamily="2" charset="-122"/>
                <a:cs typeface="Times New Roman" panose="02020603050405020304" pitchFamily="18" charset="0"/>
              </a:rPr>
              <a:t>sql</a:t>
            </a:r>
            <a:r>
              <a:rPr lang="zh-CN" altLang="en-US" sz="1800">
                <a:latin typeface="华文细黑" panose="02010600040101010101" pitchFamily="2" charset="-122"/>
                <a:ea typeface="华文细黑" panose="02010600040101010101" pitchFamily="2" charset="-122"/>
                <a:cs typeface="Times New Roman" panose="02020603050405020304" pitchFamily="18" charset="0"/>
              </a:rPr>
              <a:t>语句</a:t>
            </a:r>
          </a:p>
          <a:p>
            <a:pPr>
              <a:lnSpc>
                <a:spcPct val="150000"/>
              </a:lnSpc>
              <a:spcBef>
                <a:spcPct val="0"/>
              </a:spcBef>
              <a:buFontTx/>
              <a:buNone/>
            </a:pPr>
            <a:r>
              <a:rPr lang="zh-CN" altLang="en-US" sz="1800">
                <a:latin typeface="华文细黑" panose="02010600040101010101" pitchFamily="2" charset="-122"/>
                <a:ea typeface="华文细黑" panose="02010600040101010101" pitchFamily="2" charset="-122"/>
                <a:cs typeface="Times New Roman" panose="02020603050405020304" pitchFamily="18" charset="0"/>
              </a:rPr>
              <a:t>关闭数据库连接</a:t>
            </a:r>
          </a:p>
          <a:p>
            <a:pPr>
              <a:lnSpc>
                <a:spcPct val="150000"/>
              </a:lnSpc>
              <a:spcBef>
                <a:spcPct val="0"/>
              </a:spcBef>
              <a:buFontTx/>
              <a:buNone/>
            </a:pPr>
            <a:r>
              <a:rPr lang="en-US" altLang="zh-CN" sz="1800">
                <a:latin typeface="华文细黑" panose="02010600040101010101" pitchFamily="2" charset="-122"/>
                <a:ea typeface="华文细黑" panose="02010600040101010101" pitchFamily="2" charset="-122"/>
                <a:cs typeface="Times New Roman" panose="02020603050405020304" pitchFamily="18" charset="0"/>
              </a:rPr>
              <a:t>}</a:t>
            </a:r>
          </a:p>
        </p:txBody>
      </p:sp>
      <p:sp>
        <p:nvSpPr>
          <p:cNvPr id="56323" name="矩形 5">
            <a:extLst>
              <a:ext uri="{FF2B5EF4-FFF2-40B4-BE49-F238E27FC236}">
                <a16:creationId xmlns:a16="http://schemas.microsoft.com/office/drawing/2014/main" id="{B0A7A73A-BB19-46DB-97AC-855913D612E8}"/>
              </a:ext>
            </a:extLst>
          </p:cNvPr>
          <p:cNvSpPr>
            <a:spLocks noChangeArrowheads="1"/>
          </p:cNvSpPr>
          <p:nvPr/>
        </p:nvSpPr>
        <p:spPr bwMode="auto">
          <a:xfrm>
            <a:off x="717550" y="288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华文细黑" panose="02010600040101010101" pitchFamily="2" charset="-122"/>
                <a:ea typeface="华文细黑" panose="02010600040101010101" pitchFamily="2" charset="-122"/>
              </a:rPr>
              <a:t>伪代码：</a:t>
            </a:r>
          </a:p>
        </p:txBody>
      </p:sp>
      <p:sp>
        <p:nvSpPr>
          <p:cNvPr id="56324" name="矩形 6">
            <a:extLst>
              <a:ext uri="{FF2B5EF4-FFF2-40B4-BE49-F238E27FC236}">
                <a16:creationId xmlns:a16="http://schemas.microsoft.com/office/drawing/2014/main" id="{C89AE395-40B3-4594-9666-B0ACB8BD375E}"/>
              </a:ext>
            </a:extLst>
          </p:cNvPr>
          <p:cNvSpPr>
            <a:spLocks noChangeArrowheads="1"/>
          </p:cNvSpPr>
          <p:nvPr/>
        </p:nvSpPr>
        <p:spPr bwMode="auto">
          <a:xfrm>
            <a:off x="6873875" y="2889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华文细黑" panose="02010600040101010101" pitchFamily="2" charset="-122"/>
                <a:ea typeface="华文细黑" panose="02010600040101010101" pitchFamily="2" charset="-122"/>
              </a:rPr>
              <a:t>流程图：</a:t>
            </a:r>
          </a:p>
        </p:txBody>
      </p:sp>
      <p:pic>
        <p:nvPicPr>
          <p:cNvPr id="56325" name="图片 8">
            <a:extLst>
              <a:ext uri="{FF2B5EF4-FFF2-40B4-BE49-F238E27FC236}">
                <a16:creationId xmlns:a16="http://schemas.microsoft.com/office/drawing/2014/main" id="{C4409CC6-0DB2-4CC6-8A90-D5D92D3D4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750" y="1284288"/>
            <a:ext cx="3940175"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59748" y="-2018127"/>
            <a:ext cx="8072504" cy="12108759"/>
          </a:xfrm>
          <a:prstGeom prst="rect">
            <a:avLst/>
          </a:prstGeom>
        </p:spPr>
      </p:pic>
      <p:sp>
        <p:nvSpPr>
          <p:cNvPr id="10" name="矩形 9"/>
          <p:cNvSpPr/>
          <p:nvPr/>
        </p:nvSpPr>
        <p:spPr>
          <a:xfrm>
            <a:off x="832818"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4446"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20054" y="2516923"/>
            <a:ext cx="1505763" cy="1446550"/>
          </a:xfrm>
          <a:prstGeom prst="rect">
            <a:avLst/>
          </a:prstGeom>
          <a:noFill/>
        </p:spPr>
        <p:txBody>
          <a:bodyPr wrap="square" rtlCol="0">
            <a:spAutoFit/>
          </a:bodyPr>
          <a:lstStyle/>
          <a:p>
            <a:r>
              <a:rPr lang="en-US" altLang="zh-CN" sz="8800" b="1" dirty="0">
                <a:solidFill>
                  <a:srgbClr val="807BA3"/>
                </a:solidFill>
                <a:latin typeface="黑体" panose="02010609060101010101" pitchFamily="49" charset="-122"/>
                <a:ea typeface="黑体" panose="02010609060101010101" pitchFamily="49" charset="-122"/>
              </a:rPr>
              <a:t>0</a:t>
            </a:r>
            <a:r>
              <a:rPr lang="en-US" altLang="zh-CN" sz="8800" b="1" dirty="0">
                <a:solidFill>
                  <a:schemeClr val="bg1"/>
                </a:solidFill>
                <a:latin typeface="黑体" panose="02010609060101010101" pitchFamily="49" charset="-122"/>
                <a:ea typeface="黑体" panose="02010609060101010101" pitchFamily="49" charset="-122"/>
              </a:rPr>
              <a:t>7</a:t>
            </a:r>
            <a:endParaRPr lang="zh-CN" altLang="en-US" sz="8800" b="1"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1688396" y="3971927"/>
            <a:ext cx="2764333" cy="704873"/>
          </a:xfrm>
          <a:prstGeom prst="rect">
            <a:avLst/>
          </a:prstGeom>
          <a:noFill/>
        </p:spPr>
        <p:txBody>
          <a:bodyPr wrap="square" rtlCol="0">
            <a:spAutoFit/>
          </a:bodyPr>
          <a:lstStyle/>
          <a:p>
            <a:pPr lvl="0" algn="ctr">
              <a:lnSpc>
                <a:spcPct val="120000"/>
              </a:lnSpc>
              <a:defRPr/>
            </a:pPr>
            <a:r>
              <a:rPr lang="zh-CN" altLang="en-US" sz="3600" dirty="0"/>
              <a:t>实现</a:t>
            </a:r>
            <a:endParaRPr kumimoji="0" lang="en-US" altLang="zh-CN" sz="36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p:cNvSpPr txBox="1"/>
          <p:nvPr/>
        </p:nvSpPr>
        <p:spPr>
          <a:xfrm>
            <a:off x="1558650" y="2947810"/>
            <a:ext cx="2041601" cy="584775"/>
          </a:xfrm>
          <a:prstGeom prst="rect">
            <a:avLst/>
          </a:prstGeom>
          <a:noFill/>
        </p:spPr>
        <p:txBody>
          <a:bodyPr wrap="square" rtlCol="0">
            <a:spAutoFit/>
          </a:bodyPr>
          <a:lstStyle/>
          <a:p>
            <a:pPr>
              <a:buClr>
                <a:srgbClr val="35C6F3"/>
              </a:buClr>
            </a:pPr>
            <a:r>
              <a:rPr lang="en-US" altLang="zh-CN" sz="3200" dirty="0">
                <a:solidFill>
                  <a:schemeClr val="bg1"/>
                </a:solidFill>
                <a:latin typeface="黑体" panose="02010609060101010101" pitchFamily="49" charset="-122"/>
                <a:ea typeface="黑体" panose="02010609060101010101" pitchFamily="49" charset="-122"/>
              </a:rPr>
              <a:t>Pa</a:t>
            </a:r>
            <a:r>
              <a:rPr lang="en-US" altLang="zh-CN" sz="3200" dirty="0">
                <a:latin typeface="黑体" panose="02010609060101010101" pitchFamily="49" charset="-122"/>
                <a:ea typeface="黑体" panose="02010609060101010101" pitchFamily="49" charset="-122"/>
              </a:rPr>
              <a:t>rt one</a:t>
            </a:r>
          </a:p>
        </p:txBody>
      </p:sp>
    </p:spTree>
    <p:extLst>
      <p:ext uri="{BB962C8B-B14F-4D97-AF65-F5344CB8AC3E}">
        <p14:creationId xmlns:p14="http://schemas.microsoft.com/office/powerpoint/2010/main" val="3089183172"/>
      </p:ext>
    </p:extLst>
  </p:cSld>
  <p:clrMapOvr>
    <a:masterClrMapping/>
  </p:clrMapOvr>
  <p:transition spd="slow" advTm="3000">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F4EA85A-5BC8-4709-ADDF-ECBC32418E3F}"/>
              </a:ext>
            </a:extLst>
          </p:cNvPr>
          <p:cNvSpPr>
            <a:spLocks noChangeArrowheads="1"/>
          </p:cNvSpPr>
          <p:nvPr/>
        </p:nvSpPr>
        <p:spPr bwMode="auto">
          <a:xfrm>
            <a:off x="5072900" y="40811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3200" b="1" dirty="0">
                <a:latin typeface="华文细黑" panose="02010600040101010101" pitchFamily="2" charset="-122"/>
                <a:ea typeface="华文细黑" panose="02010600040101010101" pitchFamily="2" charset="-122"/>
              </a:rPr>
              <a:t>命名规范</a:t>
            </a:r>
          </a:p>
        </p:txBody>
      </p:sp>
      <p:sp>
        <p:nvSpPr>
          <p:cNvPr id="9" name="矩形 8">
            <a:extLst>
              <a:ext uri="{FF2B5EF4-FFF2-40B4-BE49-F238E27FC236}">
                <a16:creationId xmlns:a16="http://schemas.microsoft.com/office/drawing/2014/main" id="{396B9172-3E6C-461C-ACA1-4F814DD1053D}"/>
              </a:ext>
            </a:extLst>
          </p:cNvPr>
          <p:cNvSpPr>
            <a:spLocks noChangeArrowheads="1"/>
          </p:cNvSpPr>
          <p:nvPr/>
        </p:nvSpPr>
        <p:spPr bwMode="auto">
          <a:xfrm>
            <a:off x="1491889" y="1658804"/>
            <a:ext cx="87110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dirty="0">
                <a:latin typeface="+mn-ea"/>
              </a:rPr>
              <a:t>1.</a:t>
            </a:r>
            <a:r>
              <a:rPr lang="zh-CN" altLang="zh-CN" dirty="0">
                <a:latin typeface="+mn-ea"/>
              </a:rPr>
              <a:t>英文单词命名。禁止使用拼音或无意义的字母命名。</a:t>
            </a:r>
            <a:endParaRPr lang="zh-CN" altLang="en-US" dirty="0">
              <a:latin typeface="+mn-ea"/>
            </a:endParaRPr>
          </a:p>
        </p:txBody>
      </p:sp>
      <p:sp>
        <p:nvSpPr>
          <p:cNvPr id="10" name="矩形 9">
            <a:extLst>
              <a:ext uri="{FF2B5EF4-FFF2-40B4-BE49-F238E27FC236}">
                <a16:creationId xmlns:a16="http://schemas.microsoft.com/office/drawing/2014/main" id="{D37A8841-1801-400E-94FF-4CE2CCDB1C50}"/>
              </a:ext>
            </a:extLst>
          </p:cNvPr>
          <p:cNvSpPr>
            <a:spLocks noChangeArrowheads="1"/>
          </p:cNvSpPr>
          <p:nvPr/>
        </p:nvSpPr>
        <p:spPr bwMode="auto">
          <a:xfrm>
            <a:off x="1491888" y="2757581"/>
            <a:ext cx="771236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altLang="zh-CN" dirty="0">
                <a:latin typeface="+mn-ea"/>
              </a:rPr>
              <a:t>2.</a:t>
            </a:r>
            <a:r>
              <a:rPr lang="zh-CN" altLang="zh-CN" dirty="0">
                <a:latin typeface="+mn-ea"/>
              </a:rPr>
              <a:t>根据变量（函数）的功能与用途对其进行命名</a:t>
            </a:r>
            <a:r>
              <a:rPr lang="en-US" altLang="zh-CN" dirty="0">
                <a:latin typeface="+mn-ea"/>
              </a:rPr>
              <a:t>:</a:t>
            </a:r>
            <a:endParaRPr lang="zh-CN" altLang="zh-CN" dirty="0">
              <a:latin typeface="+mn-ea"/>
            </a:endParaRPr>
          </a:p>
        </p:txBody>
      </p:sp>
      <p:sp>
        <p:nvSpPr>
          <p:cNvPr id="11" name="矩形 10">
            <a:extLst>
              <a:ext uri="{FF2B5EF4-FFF2-40B4-BE49-F238E27FC236}">
                <a16:creationId xmlns:a16="http://schemas.microsoft.com/office/drawing/2014/main" id="{3C0755F6-B306-48A9-8515-E9A6D81D7BC5}"/>
              </a:ext>
            </a:extLst>
          </p:cNvPr>
          <p:cNvSpPr>
            <a:spLocks noChangeArrowheads="1"/>
          </p:cNvSpPr>
          <p:nvPr/>
        </p:nvSpPr>
        <p:spPr bwMode="auto">
          <a:xfrm>
            <a:off x="1491888" y="3813269"/>
            <a:ext cx="8603087" cy="13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buNone/>
            </a:pPr>
            <a:r>
              <a:rPr lang="en-US" altLang="zh-CN" dirty="0">
                <a:latin typeface="+mn-ea"/>
              </a:rPr>
              <a:t>3.</a:t>
            </a:r>
            <a:r>
              <a:rPr lang="zh-CN" altLang="zh-CN" dirty="0">
                <a:latin typeface="+mn-ea"/>
              </a:rPr>
              <a:t>使用小驼峰命名法命名，第一个单词小写，第二个单词首字母大写。</a:t>
            </a:r>
          </a:p>
        </p:txBody>
      </p:sp>
      <p:sp>
        <p:nvSpPr>
          <p:cNvPr id="13" name="矩形 12">
            <a:extLst>
              <a:ext uri="{FF2B5EF4-FFF2-40B4-BE49-F238E27FC236}">
                <a16:creationId xmlns:a16="http://schemas.microsoft.com/office/drawing/2014/main" id="{2077731F-1118-4E60-B0F6-AF55BD44F1E6}"/>
              </a:ext>
            </a:extLst>
          </p:cNvPr>
          <p:cNvSpPr>
            <a:spLocks noChangeArrowheads="1"/>
          </p:cNvSpPr>
          <p:nvPr/>
        </p:nvSpPr>
        <p:spPr bwMode="auto">
          <a:xfrm>
            <a:off x="1491887" y="5570257"/>
            <a:ext cx="860308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altLang="zh-CN" dirty="0">
                <a:latin typeface="+mn-ea"/>
              </a:rPr>
              <a:t>4.</a:t>
            </a:r>
            <a:r>
              <a:rPr lang="zh-CN" altLang="zh-CN" dirty="0">
                <a:latin typeface="+mn-ea"/>
              </a:rPr>
              <a:t>全局变量使用全大写命名（优点：提高代码可读性）</a:t>
            </a:r>
          </a:p>
        </p:txBody>
      </p:sp>
    </p:spTree>
    <p:extLst>
      <p:ext uri="{BB962C8B-B14F-4D97-AF65-F5344CB8AC3E}">
        <p14:creationId xmlns:p14="http://schemas.microsoft.com/office/powerpoint/2010/main" val="1703121924"/>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47" y="238842"/>
            <a:ext cx="2673595" cy="461665"/>
          </a:xfrm>
          <a:prstGeom prst="rect">
            <a:avLst/>
          </a:prstGeom>
          <a:noFill/>
        </p:spPr>
        <p:txBody>
          <a:bodyPr wrap="square" rtlCol="0">
            <a:spAutoFit/>
          </a:bodyPr>
          <a:lstStyle/>
          <a:p>
            <a:r>
              <a:rPr lang="zh-CN" altLang="en-US" sz="2400" dirty="0"/>
              <a:t>代码规范之</a:t>
            </a:r>
            <a:r>
              <a:rPr lang="en-US" altLang="zh-CN" sz="2400" b="1" dirty="0"/>
              <a:t>WXML</a:t>
            </a:r>
            <a:endParaRPr lang="zh-CN" altLang="en-US" sz="2400" b="1" dirty="0"/>
          </a:p>
        </p:txBody>
      </p:sp>
      <p:sp>
        <p:nvSpPr>
          <p:cNvPr id="6" name="矩形 5">
            <a:extLst>
              <a:ext uri="{FF2B5EF4-FFF2-40B4-BE49-F238E27FC236}">
                <a16:creationId xmlns:a16="http://schemas.microsoft.com/office/drawing/2014/main" id="{FF4EA85A-5BC8-4709-ADDF-ECBC32418E3F}"/>
              </a:ext>
            </a:extLst>
          </p:cNvPr>
          <p:cNvSpPr>
            <a:spLocks noChangeArrowheads="1"/>
          </p:cNvSpPr>
          <p:nvPr/>
        </p:nvSpPr>
        <p:spPr bwMode="auto">
          <a:xfrm>
            <a:off x="5072900" y="40811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3200" b="1" dirty="0">
                <a:latin typeface="华文细黑" panose="02010600040101010101" pitchFamily="2" charset="-122"/>
                <a:ea typeface="华文细黑" panose="02010600040101010101" pitchFamily="2" charset="-122"/>
              </a:rPr>
              <a:t>代码规范</a:t>
            </a:r>
          </a:p>
        </p:txBody>
      </p:sp>
      <p:sp>
        <p:nvSpPr>
          <p:cNvPr id="10" name="矩形 9">
            <a:extLst>
              <a:ext uri="{FF2B5EF4-FFF2-40B4-BE49-F238E27FC236}">
                <a16:creationId xmlns:a16="http://schemas.microsoft.com/office/drawing/2014/main" id="{D37A8841-1801-400E-94FF-4CE2CCDB1C50}"/>
              </a:ext>
            </a:extLst>
          </p:cNvPr>
          <p:cNvSpPr>
            <a:spLocks noChangeArrowheads="1"/>
          </p:cNvSpPr>
          <p:nvPr/>
        </p:nvSpPr>
        <p:spPr bwMode="auto">
          <a:xfrm>
            <a:off x="1349405" y="1870629"/>
            <a:ext cx="998737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altLang="zh-CN" dirty="0"/>
              <a:t>1.wxml</a:t>
            </a:r>
            <a:r>
              <a:rPr lang="zh-CN" altLang="zh-CN" dirty="0"/>
              <a:t>标签可以单独出现的情况，尽量单独出现，如</a:t>
            </a:r>
            <a:r>
              <a:rPr lang="en-US" altLang="zh-CN" dirty="0"/>
              <a:t>&lt;input /&gt;</a:t>
            </a:r>
            <a:r>
              <a:rPr lang="zh-CN" altLang="zh-CN" dirty="0"/>
              <a:t>。</a:t>
            </a:r>
            <a:endParaRPr lang="zh-CN" altLang="zh-CN" dirty="0">
              <a:latin typeface="+mn-ea"/>
            </a:endParaRPr>
          </a:p>
        </p:txBody>
      </p:sp>
      <p:sp>
        <p:nvSpPr>
          <p:cNvPr id="11" name="矩形 10">
            <a:extLst>
              <a:ext uri="{FF2B5EF4-FFF2-40B4-BE49-F238E27FC236}">
                <a16:creationId xmlns:a16="http://schemas.microsoft.com/office/drawing/2014/main" id="{3C0755F6-B306-48A9-8515-E9A6D81D7BC5}"/>
              </a:ext>
            </a:extLst>
          </p:cNvPr>
          <p:cNvSpPr>
            <a:spLocks noChangeArrowheads="1"/>
          </p:cNvSpPr>
          <p:nvPr/>
        </p:nvSpPr>
        <p:spPr bwMode="auto">
          <a:xfrm>
            <a:off x="1349405" y="2858497"/>
            <a:ext cx="9783193" cy="196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buNone/>
            </a:pPr>
            <a:r>
              <a:rPr lang="en-US" altLang="zh-CN" dirty="0"/>
              <a:t>2.</a:t>
            </a:r>
            <a:r>
              <a:rPr lang="zh-CN" altLang="zh-CN" dirty="0"/>
              <a:t>控制每行</a:t>
            </a:r>
            <a:r>
              <a:rPr lang="en-US" altLang="zh-CN" dirty="0"/>
              <a:t>HTML</a:t>
            </a:r>
            <a:r>
              <a:rPr lang="zh-CN" altLang="zh-CN" dirty="0"/>
              <a:t>的代码数量在</a:t>
            </a:r>
            <a:r>
              <a:rPr lang="en-US" altLang="zh-CN" dirty="0"/>
              <a:t>50</a:t>
            </a:r>
            <a:r>
              <a:rPr lang="zh-CN" altLang="zh-CN" dirty="0"/>
              <a:t>个字符以内，方便阅读浏览，多余的代码进行换行处理，标签所带属性每个属性间进行换行。</a:t>
            </a:r>
            <a:endParaRPr lang="zh-CN" altLang="zh-CN" dirty="0">
              <a:latin typeface="+mn-ea"/>
            </a:endParaRPr>
          </a:p>
        </p:txBody>
      </p:sp>
      <p:sp>
        <p:nvSpPr>
          <p:cNvPr id="13" name="矩形 12">
            <a:extLst>
              <a:ext uri="{FF2B5EF4-FFF2-40B4-BE49-F238E27FC236}">
                <a16:creationId xmlns:a16="http://schemas.microsoft.com/office/drawing/2014/main" id="{2077731F-1118-4E60-B0F6-AF55BD44F1E6}"/>
              </a:ext>
            </a:extLst>
          </p:cNvPr>
          <p:cNvSpPr>
            <a:spLocks noChangeArrowheads="1"/>
          </p:cNvSpPr>
          <p:nvPr/>
        </p:nvSpPr>
        <p:spPr bwMode="auto">
          <a:xfrm>
            <a:off x="1324471" y="5199196"/>
            <a:ext cx="9543057" cy="136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50000"/>
              </a:lnSpc>
              <a:buNone/>
            </a:pPr>
            <a:r>
              <a:rPr lang="en-US" altLang="zh-CN" dirty="0"/>
              <a:t>3.</a:t>
            </a:r>
            <a:r>
              <a:rPr lang="zh-CN" altLang="zh-CN" dirty="0"/>
              <a:t>合理展现分离内容，不要使用内联样式。</a:t>
            </a:r>
            <a:endParaRPr lang="en-US" altLang="zh-CN" dirty="0"/>
          </a:p>
          <a:p>
            <a:pPr>
              <a:lnSpc>
                <a:spcPct val="150000"/>
              </a:lnSpc>
              <a:buNone/>
            </a:pPr>
            <a:r>
              <a:rPr lang="en-US" altLang="zh-CN" sz="2400" dirty="0"/>
              <a:t>    </a:t>
            </a:r>
            <a:r>
              <a:rPr lang="zh-CN" altLang="zh-CN" sz="2400" dirty="0"/>
              <a:t>推荐使用：</a:t>
            </a:r>
            <a:r>
              <a:rPr lang="en-US" altLang="zh-CN" sz="2400" dirty="0"/>
              <a:t>&lt;image class=</a:t>
            </a:r>
            <a:r>
              <a:rPr lang="zh-CN" altLang="zh-CN" sz="2400" dirty="0"/>
              <a:t>”</a:t>
            </a:r>
            <a:r>
              <a:rPr lang="en-US" altLang="zh-CN" sz="2400" dirty="0"/>
              <a:t>tag</a:t>
            </a:r>
            <a:r>
              <a:rPr lang="zh-CN" altLang="zh-CN" sz="2400" dirty="0"/>
              <a:t>”</a:t>
            </a:r>
            <a:r>
              <a:rPr lang="en-US" altLang="zh-CN" sz="2400" dirty="0"/>
              <a:t>&lt;/image&gt;</a:t>
            </a:r>
            <a:endParaRPr lang="zh-CN" altLang="zh-CN" sz="2400" dirty="0"/>
          </a:p>
        </p:txBody>
      </p:sp>
    </p:spTree>
    <p:extLst>
      <p:ext uri="{BB962C8B-B14F-4D97-AF65-F5344CB8AC3E}">
        <p14:creationId xmlns:p14="http://schemas.microsoft.com/office/powerpoint/2010/main" val="4252877820"/>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47" y="238842"/>
            <a:ext cx="2673595" cy="461665"/>
          </a:xfrm>
          <a:prstGeom prst="rect">
            <a:avLst/>
          </a:prstGeom>
          <a:noFill/>
        </p:spPr>
        <p:txBody>
          <a:bodyPr wrap="square" rtlCol="0">
            <a:spAutoFit/>
          </a:bodyPr>
          <a:lstStyle/>
          <a:p>
            <a:r>
              <a:rPr lang="zh-CN" altLang="en-US" sz="2400" dirty="0"/>
              <a:t>代码规范之</a:t>
            </a:r>
            <a:r>
              <a:rPr lang="en-US" altLang="zh-CN" sz="2400" b="1" dirty="0"/>
              <a:t>CSS</a:t>
            </a:r>
            <a:endParaRPr lang="zh-CN" altLang="en-US" sz="2400" b="1" dirty="0"/>
          </a:p>
        </p:txBody>
      </p:sp>
      <p:sp>
        <p:nvSpPr>
          <p:cNvPr id="6" name="矩形 5">
            <a:extLst>
              <a:ext uri="{FF2B5EF4-FFF2-40B4-BE49-F238E27FC236}">
                <a16:creationId xmlns:a16="http://schemas.microsoft.com/office/drawing/2014/main" id="{FF4EA85A-5BC8-4709-ADDF-ECBC32418E3F}"/>
              </a:ext>
            </a:extLst>
          </p:cNvPr>
          <p:cNvSpPr>
            <a:spLocks noChangeArrowheads="1"/>
          </p:cNvSpPr>
          <p:nvPr/>
        </p:nvSpPr>
        <p:spPr bwMode="auto">
          <a:xfrm>
            <a:off x="5072900" y="40811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3200" b="1" dirty="0">
                <a:latin typeface="华文细黑" panose="02010600040101010101" pitchFamily="2" charset="-122"/>
                <a:ea typeface="华文细黑" panose="02010600040101010101" pitchFamily="2" charset="-122"/>
              </a:rPr>
              <a:t>代码规范</a:t>
            </a:r>
          </a:p>
        </p:txBody>
      </p:sp>
      <p:sp>
        <p:nvSpPr>
          <p:cNvPr id="10" name="矩形 9">
            <a:extLst>
              <a:ext uri="{FF2B5EF4-FFF2-40B4-BE49-F238E27FC236}">
                <a16:creationId xmlns:a16="http://schemas.microsoft.com/office/drawing/2014/main" id="{D37A8841-1801-400E-94FF-4CE2CCDB1C50}"/>
              </a:ext>
            </a:extLst>
          </p:cNvPr>
          <p:cNvSpPr>
            <a:spLocks noChangeArrowheads="1"/>
          </p:cNvSpPr>
          <p:nvPr/>
        </p:nvSpPr>
        <p:spPr bwMode="auto">
          <a:xfrm>
            <a:off x="1349405" y="1870629"/>
            <a:ext cx="9987379" cy="131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buNone/>
            </a:pPr>
            <a:r>
              <a:rPr lang="en-US" altLang="zh-CN" dirty="0"/>
              <a:t>1.</a:t>
            </a:r>
            <a:r>
              <a:rPr lang="zh-CN" altLang="zh-CN" dirty="0"/>
              <a:t>在开发过程中</a:t>
            </a:r>
            <a:r>
              <a:rPr lang="en-US" altLang="zh-CN" dirty="0" err="1"/>
              <a:t>rpx</a:t>
            </a:r>
            <a:r>
              <a:rPr lang="zh-CN" altLang="zh-CN" dirty="0"/>
              <a:t>和</a:t>
            </a:r>
            <a:r>
              <a:rPr lang="en-US" altLang="zh-CN" dirty="0"/>
              <a:t>px</a:t>
            </a:r>
            <a:r>
              <a:rPr lang="zh-CN" altLang="zh-CN" dirty="0"/>
              <a:t>均可能用到，如通常情况下间距使用</a:t>
            </a:r>
            <a:r>
              <a:rPr lang="en-US" altLang="zh-CN" dirty="0" err="1"/>
              <a:t>rpx</a:t>
            </a:r>
            <a:r>
              <a:rPr lang="zh-CN" altLang="zh-CN" dirty="0"/>
              <a:t>，字体大小和边框等使用</a:t>
            </a:r>
            <a:r>
              <a:rPr lang="en-US" altLang="zh-CN" dirty="0"/>
              <a:t>px</a:t>
            </a:r>
            <a:r>
              <a:rPr lang="zh-CN" altLang="zh-CN" dirty="0"/>
              <a:t>，开发者根据实际情况而定。</a:t>
            </a:r>
          </a:p>
        </p:txBody>
      </p:sp>
      <p:sp>
        <p:nvSpPr>
          <p:cNvPr id="11" name="矩形 10">
            <a:extLst>
              <a:ext uri="{FF2B5EF4-FFF2-40B4-BE49-F238E27FC236}">
                <a16:creationId xmlns:a16="http://schemas.microsoft.com/office/drawing/2014/main" id="{3C0755F6-B306-48A9-8515-E9A6D81D7BC5}"/>
              </a:ext>
            </a:extLst>
          </p:cNvPr>
          <p:cNvSpPr>
            <a:spLocks noChangeArrowheads="1"/>
          </p:cNvSpPr>
          <p:nvPr/>
        </p:nvSpPr>
        <p:spPr bwMode="auto">
          <a:xfrm>
            <a:off x="1349405" y="3876535"/>
            <a:ext cx="978319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altLang="zh-CN" dirty="0"/>
              <a:t>2. CSS</a:t>
            </a:r>
            <a:r>
              <a:rPr lang="zh-CN" altLang="zh-CN" dirty="0"/>
              <a:t>代码需有明显的代码缩进。每一个样式类之间空出一行。</a:t>
            </a:r>
          </a:p>
        </p:txBody>
      </p:sp>
      <p:sp>
        <p:nvSpPr>
          <p:cNvPr id="13" name="矩形 12">
            <a:extLst>
              <a:ext uri="{FF2B5EF4-FFF2-40B4-BE49-F238E27FC236}">
                <a16:creationId xmlns:a16="http://schemas.microsoft.com/office/drawing/2014/main" id="{2077731F-1118-4E60-B0F6-AF55BD44F1E6}"/>
              </a:ext>
            </a:extLst>
          </p:cNvPr>
          <p:cNvSpPr>
            <a:spLocks noChangeArrowheads="1"/>
          </p:cNvSpPr>
          <p:nvPr/>
        </p:nvSpPr>
        <p:spPr bwMode="auto">
          <a:xfrm>
            <a:off x="1349405" y="4994909"/>
            <a:ext cx="954305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buNone/>
            </a:pPr>
            <a:r>
              <a:rPr lang="en-US" altLang="zh-CN" dirty="0"/>
              <a:t>3.</a:t>
            </a:r>
            <a:r>
              <a:rPr lang="zh-CN" altLang="zh-CN" dirty="0"/>
              <a:t>采用</a:t>
            </a:r>
            <a:r>
              <a:rPr lang="en-US" altLang="zh-CN" dirty="0"/>
              <a:t>flex</a:t>
            </a:r>
            <a:r>
              <a:rPr lang="zh-CN" altLang="zh-CN" dirty="0"/>
              <a:t>进行布局，禁止使用</a:t>
            </a:r>
            <a:r>
              <a:rPr lang="en-US" altLang="zh-CN" dirty="0"/>
              <a:t>float</a:t>
            </a:r>
            <a:r>
              <a:rPr lang="zh-CN" altLang="zh-CN" dirty="0"/>
              <a:t>以及</a:t>
            </a:r>
            <a:r>
              <a:rPr lang="en-US" altLang="zh-CN" dirty="0"/>
              <a:t>vertical-align</a:t>
            </a:r>
            <a:r>
              <a:rPr lang="zh-CN" altLang="zh-CN" dirty="0"/>
              <a:t>。</a:t>
            </a:r>
          </a:p>
        </p:txBody>
      </p:sp>
    </p:spTree>
    <p:extLst>
      <p:ext uri="{BB962C8B-B14F-4D97-AF65-F5344CB8AC3E}">
        <p14:creationId xmlns:p14="http://schemas.microsoft.com/office/powerpoint/2010/main" val="1171122244"/>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47" y="238842"/>
            <a:ext cx="2673595" cy="461665"/>
          </a:xfrm>
          <a:prstGeom prst="rect">
            <a:avLst/>
          </a:prstGeom>
          <a:noFill/>
        </p:spPr>
        <p:txBody>
          <a:bodyPr wrap="square" rtlCol="0">
            <a:spAutoFit/>
          </a:bodyPr>
          <a:lstStyle/>
          <a:p>
            <a:r>
              <a:rPr lang="zh-CN" altLang="en-US" sz="2400" dirty="0"/>
              <a:t>代码规范之</a:t>
            </a:r>
            <a:r>
              <a:rPr lang="en-US" altLang="zh-CN" sz="2400" b="1" dirty="0"/>
              <a:t>JS</a:t>
            </a:r>
            <a:endParaRPr lang="zh-CN" altLang="en-US" sz="2400" b="1" dirty="0"/>
          </a:p>
        </p:txBody>
      </p:sp>
      <p:sp>
        <p:nvSpPr>
          <p:cNvPr id="6" name="矩形 5">
            <a:extLst>
              <a:ext uri="{FF2B5EF4-FFF2-40B4-BE49-F238E27FC236}">
                <a16:creationId xmlns:a16="http://schemas.microsoft.com/office/drawing/2014/main" id="{FF4EA85A-5BC8-4709-ADDF-ECBC32418E3F}"/>
              </a:ext>
            </a:extLst>
          </p:cNvPr>
          <p:cNvSpPr>
            <a:spLocks noChangeArrowheads="1"/>
          </p:cNvSpPr>
          <p:nvPr/>
        </p:nvSpPr>
        <p:spPr bwMode="auto">
          <a:xfrm>
            <a:off x="5072900" y="40811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3200" b="1" dirty="0">
                <a:latin typeface="华文细黑" panose="02010600040101010101" pitchFamily="2" charset="-122"/>
                <a:ea typeface="华文细黑" panose="02010600040101010101" pitchFamily="2" charset="-122"/>
              </a:rPr>
              <a:t>代码规范</a:t>
            </a:r>
          </a:p>
        </p:txBody>
      </p:sp>
      <p:sp>
        <p:nvSpPr>
          <p:cNvPr id="10" name="矩形 9">
            <a:extLst>
              <a:ext uri="{FF2B5EF4-FFF2-40B4-BE49-F238E27FC236}">
                <a16:creationId xmlns:a16="http://schemas.microsoft.com/office/drawing/2014/main" id="{D37A8841-1801-400E-94FF-4CE2CCDB1C50}"/>
              </a:ext>
            </a:extLst>
          </p:cNvPr>
          <p:cNvSpPr>
            <a:spLocks noChangeArrowheads="1"/>
          </p:cNvSpPr>
          <p:nvPr/>
        </p:nvSpPr>
        <p:spPr bwMode="auto">
          <a:xfrm>
            <a:off x="1324471" y="1458445"/>
            <a:ext cx="9987379" cy="225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buNone/>
            </a:pPr>
            <a:r>
              <a:rPr lang="en-US" altLang="zh-CN" sz="2400" dirty="0">
                <a:latin typeface="+mn-ea"/>
              </a:rPr>
              <a:t>1.</a:t>
            </a:r>
            <a:r>
              <a:rPr lang="zh-CN" altLang="zh-CN" sz="2400" dirty="0">
                <a:latin typeface="+mn-ea"/>
              </a:rPr>
              <a:t>命名规范：变量名以及函数名统一采用</a:t>
            </a:r>
            <a:r>
              <a:rPr lang="zh-CN" altLang="en-US" sz="2400" dirty="0">
                <a:latin typeface="+mn-ea"/>
              </a:rPr>
              <a:t>小</a:t>
            </a:r>
            <a:r>
              <a:rPr lang="zh-CN" altLang="zh-CN" sz="2400" dirty="0">
                <a:latin typeface="+mn-ea"/>
              </a:rPr>
              <a:t>驼峰命名法，正常情况下函数名前缀需加上清晰的动词表示函数功能，私有函数或者属性以下划线开头表明。常量需用</a:t>
            </a:r>
            <a:r>
              <a:rPr lang="en-US" altLang="zh-CN" sz="2400" dirty="0">
                <a:latin typeface="+mn-ea"/>
              </a:rPr>
              <a:t>const </a:t>
            </a:r>
            <a:r>
              <a:rPr lang="zh-CN" altLang="zh-CN" sz="2400" dirty="0">
                <a:latin typeface="+mn-ea"/>
              </a:rPr>
              <a:t>声明。类的命名首字母需大写。采用</a:t>
            </a:r>
            <a:r>
              <a:rPr lang="en-US" altLang="zh-CN" sz="2400" dirty="0">
                <a:latin typeface="+mn-ea"/>
              </a:rPr>
              <a:t>ES6 </a:t>
            </a:r>
            <a:r>
              <a:rPr lang="zh-CN" altLang="zh-CN" sz="2400" dirty="0">
                <a:latin typeface="+mn-ea"/>
              </a:rPr>
              <a:t>关键字</a:t>
            </a:r>
            <a:r>
              <a:rPr lang="en-US" altLang="zh-CN" sz="2400" dirty="0">
                <a:latin typeface="+mn-ea"/>
              </a:rPr>
              <a:t>let</a:t>
            </a:r>
            <a:r>
              <a:rPr lang="zh-CN" altLang="zh-CN" sz="2400" dirty="0">
                <a:latin typeface="+mn-ea"/>
              </a:rPr>
              <a:t>定义变量，尽量不使用</a:t>
            </a:r>
            <a:r>
              <a:rPr lang="en-US" altLang="zh-CN" sz="2400" dirty="0">
                <a:latin typeface="+mn-ea"/>
              </a:rPr>
              <a:t>var</a:t>
            </a:r>
            <a:endParaRPr lang="zh-CN" altLang="zh-CN" sz="2400" dirty="0">
              <a:latin typeface="+mn-ea"/>
            </a:endParaRPr>
          </a:p>
        </p:txBody>
      </p:sp>
      <p:sp>
        <p:nvSpPr>
          <p:cNvPr id="11" name="矩形 10">
            <a:extLst>
              <a:ext uri="{FF2B5EF4-FFF2-40B4-BE49-F238E27FC236}">
                <a16:creationId xmlns:a16="http://schemas.microsoft.com/office/drawing/2014/main" id="{3C0755F6-B306-48A9-8515-E9A6D81D7BC5}"/>
              </a:ext>
            </a:extLst>
          </p:cNvPr>
          <p:cNvSpPr>
            <a:spLocks noChangeArrowheads="1"/>
          </p:cNvSpPr>
          <p:nvPr/>
        </p:nvSpPr>
        <p:spPr bwMode="auto">
          <a:xfrm>
            <a:off x="1324471" y="4061081"/>
            <a:ext cx="9783193" cy="114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buNone/>
            </a:pPr>
            <a:r>
              <a:rPr lang="en-US" altLang="zh-CN" sz="2400" dirty="0"/>
              <a:t>2.</a:t>
            </a:r>
            <a:r>
              <a:rPr lang="zh-CN" altLang="zh-CN" sz="2400" dirty="0"/>
              <a:t>回调函数规范：回调函数统一使用</a:t>
            </a:r>
            <a:r>
              <a:rPr lang="en-US" altLang="zh-CN" sz="2400" dirty="0"/>
              <a:t>Promise</a:t>
            </a:r>
            <a:r>
              <a:rPr lang="zh-CN" altLang="zh-CN" sz="2400" dirty="0"/>
              <a:t>函数的方式进行编写，回调成功的参数统一为</a:t>
            </a:r>
            <a:r>
              <a:rPr lang="en-US" altLang="zh-CN" sz="2400" dirty="0"/>
              <a:t>res</a:t>
            </a:r>
            <a:r>
              <a:rPr lang="zh-CN" altLang="zh-CN" sz="2400" dirty="0"/>
              <a:t>，错误参数为</a:t>
            </a:r>
            <a:r>
              <a:rPr lang="en-US" altLang="zh-CN" sz="2400" dirty="0"/>
              <a:t>err</a:t>
            </a:r>
            <a:r>
              <a:rPr lang="zh-CN" altLang="zh-CN" sz="2400" dirty="0"/>
              <a:t>。</a:t>
            </a:r>
          </a:p>
        </p:txBody>
      </p:sp>
      <p:sp>
        <p:nvSpPr>
          <p:cNvPr id="13" name="矩形 12">
            <a:extLst>
              <a:ext uri="{FF2B5EF4-FFF2-40B4-BE49-F238E27FC236}">
                <a16:creationId xmlns:a16="http://schemas.microsoft.com/office/drawing/2014/main" id="{2077731F-1118-4E60-B0F6-AF55BD44F1E6}"/>
              </a:ext>
            </a:extLst>
          </p:cNvPr>
          <p:cNvSpPr>
            <a:spLocks noChangeArrowheads="1"/>
          </p:cNvSpPr>
          <p:nvPr/>
        </p:nvSpPr>
        <p:spPr bwMode="auto">
          <a:xfrm>
            <a:off x="1324471" y="5555529"/>
            <a:ext cx="9543057" cy="58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nSpc>
                <a:spcPct val="150000"/>
              </a:lnSpc>
              <a:buNone/>
            </a:pPr>
            <a:r>
              <a:rPr lang="en-US" altLang="zh-CN" sz="2400" dirty="0"/>
              <a:t>3.</a:t>
            </a:r>
            <a:r>
              <a:rPr lang="zh-CN" altLang="zh-CN" sz="2400" dirty="0"/>
              <a:t>点击事件规范：点击事件函数命名方式为</a:t>
            </a:r>
            <a:r>
              <a:rPr lang="en-US" altLang="zh-CN" sz="2400" dirty="0"/>
              <a:t> on + </a:t>
            </a:r>
            <a:r>
              <a:rPr lang="zh-CN" altLang="zh-CN" sz="2400" dirty="0"/>
              <a:t>事件名 或者业务名。</a:t>
            </a:r>
            <a:endParaRPr lang="zh-CN" altLang="zh-CN" sz="2000" dirty="0"/>
          </a:p>
        </p:txBody>
      </p:sp>
    </p:spTree>
    <p:extLst>
      <p:ext uri="{BB962C8B-B14F-4D97-AF65-F5344CB8AC3E}">
        <p14:creationId xmlns:p14="http://schemas.microsoft.com/office/powerpoint/2010/main" val="1285336150"/>
      </p:ext>
    </p:extLst>
  </p:cSld>
  <p:clrMapOvr>
    <a:masterClrMapping/>
  </p:clrMapOvr>
  <p:transition spd="slow" advTm="3000">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59748" y="-2018127"/>
            <a:ext cx="8072504" cy="12108759"/>
          </a:xfrm>
          <a:prstGeom prst="rect">
            <a:avLst/>
          </a:prstGeom>
        </p:spPr>
      </p:pic>
      <p:sp>
        <p:nvSpPr>
          <p:cNvPr id="10" name="矩形 9"/>
          <p:cNvSpPr/>
          <p:nvPr/>
        </p:nvSpPr>
        <p:spPr>
          <a:xfrm>
            <a:off x="832818"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4446"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20054" y="2516923"/>
            <a:ext cx="1505763" cy="1446550"/>
          </a:xfrm>
          <a:prstGeom prst="rect">
            <a:avLst/>
          </a:prstGeom>
          <a:noFill/>
        </p:spPr>
        <p:txBody>
          <a:bodyPr wrap="square" rtlCol="0">
            <a:spAutoFit/>
          </a:bodyPr>
          <a:lstStyle/>
          <a:p>
            <a:r>
              <a:rPr lang="en-US" altLang="zh-CN" sz="8800" b="1" dirty="0">
                <a:solidFill>
                  <a:srgbClr val="807BA3"/>
                </a:solidFill>
                <a:latin typeface="黑体" panose="02010609060101010101" pitchFamily="49" charset="-122"/>
                <a:ea typeface="黑体" panose="02010609060101010101" pitchFamily="49" charset="-122"/>
              </a:rPr>
              <a:t>0</a:t>
            </a:r>
            <a:r>
              <a:rPr lang="en-US" altLang="zh-CN" sz="8800" b="1" dirty="0">
                <a:solidFill>
                  <a:schemeClr val="bg1"/>
                </a:solidFill>
                <a:latin typeface="黑体" panose="02010609060101010101" pitchFamily="49" charset="-122"/>
                <a:ea typeface="黑体" panose="02010609060101010101" pitchFamily="49" charset="-122"/>
              </a:rPr>
              <a:t>8</a:t>
            </a:r>
            <a:endParaRPr lang="zh-CN" altLang="en-US" sz="8800" b="1"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1688396" y="3971927"/>
            <a:ext cx="2764333" cy="704873"/>
          </a:xfrm>
          <a:prstGeom prst="rect">
            <a:avLst/>
          </a:prstGeom>
          <a:noFill/>
        </p:spPr>
        <p:txBody>
          <a:bodyPr wrap="square" rtlCol="0">
            <a:spAutoFit/>
          </a:bodyPr>
          <a:lstStyle/>
          <a:p>
            <a:pPr lvl="0" algn="ctr">
              <a:lnSpc>
                <a:spcPct val="120000"/>
              </a:lnSpc>
              <a:defRPr/>
            </a:pPr>
            <a:r>
              <a:rPr lang="zh-CN" altLang="en-US" sz="3600" dirty="0"/>
              <a:t>测试计划</a:t>
            </a:r>
            <a:endParaRPr kumimoji="0" lang="en-US" altLang="zh-CN" sz="36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p:cNvSpPr txBox="1"/>
          <p:nvPr/>
        </p:nvSpPr>
        <p:spPr>
          <a:xfrm>
            <a:off x="1558650" y="2947810"/>
            <a:ext cx="2041601" cy="584775"/>
          </a:xfrm>
          <a:prstGeom prst="rect">
            <a:avLst/>
          </a:prstGeom>
          <a:noFill/>
        </p:spPr>
        <p:txBody>
          <a:bodyPr wrap="square" rtlCol="0">
            <a:spAutoFit/>
          </a:bodyPr>
          <a:lstStyle/>
          <a:p>
            <a:pPr>
              <a:buClr>
                <a:srgbClr val="35C6F3"/>
              </a:buClr>
            </a:pPr>
            <a:r>
              <a:rPr lang="en-US" altLang="zh-CN" sz="3200" dirty="0">
                <a:solidFill>
                  <a:schemeClr val="bg1"/>
                </a:solidFill>
                <a:latin typeface="黑体" panose="02010609060101010101" pitchFamily="49" charset="-122"/>
                <a:ea typeface="黑体" panose="02010609060101010101" pitchFamily="49" charset="-122"/>
              </a:rPr>
              <a:t>Pa</a:t>
            </a:r>
            <a:r>
              <a:rPr lang="en-US" altLang="zh-CN" sz="3200" dirty="0">
                <a:latin typeface="黑体" panose="02010609060101010101" pitchFamily="49" charset="-122"/>
                <a:ea typeface="黑体" panose="02010609060101010101" pitchFamily="49" charset="-122"/>
              </a:rPr>
              <a:t>rt one</a:t>
            </a:r>
          </a:p>
        </p:txBody>
      </p:sp>
    </p:spTree>
    <p:extLst>
      <p:ext uri="{BB962C8B-B14F-4D97-AF65-F5344CB8AC3E}">
        <p14:creationId xmlns:p14="http://schemas.microsoft.com/office/powerpoint/2010/main" val="62669530"/>
      </p:ext>
    </p:extLst>
  </p:cSld>
  <p:clrMapOvr>
    <a:masterClrMapping/>
  </p:clrMapOvr>
  <p:transition spd="slow" advTm="3000">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997A5F4-DCB5-4D22-9CAD-4E444A1D632C}"/>
              </a:ext>
            </a:extLst>
          </p:cNvPr>
          <p:cNvPicPr>
            <a:picLocks noChangeAspect="1"/>
          </p:cNvPicPr>
          <p:nvPr/>
        </p:nvPicPr>
        <p:blipFill rotWithShape="1">
          <a:blip r:embed="rId2"/>
          <a:srcRect l="27609" t="18030" r="48043" b="5283"/>
          <a:stretch/>
        </p:blipFill>
        <p:spPr>
          <a:xfrm>
            <a:off x="2907583" y="592914"/>
            <a:ext cx="4085617" cy="6858000"/>
          </a:xfrm>
          <a:prstGeom prst="rect">
            <a:avLst/>
          </a:prstGeom>
        </p:spPr>
      </p:pic>
      <p:cxnSp>
        <p:nvCxnSpPr>
          <p:cNvPr id="7" name="直接箭头连接符 6">
            <a:extLst>
              <a:ext uri="{FF2B5EF4-FFF2-40B4-BE49-F238E27FC236}">
                <a16:creationId xmlns:a16="http://schemas.microsoft.com/office/drawing/2014/main" id="{66C6080B-D004-4F85-9883-2ED0BCB82B98}"/>
              </a:ext>
            </a:extLst>
          </p:cNvPr>
          <p:cNvCxnSpPr>
            <a:cxnSpLocks/>
            <a:endCxn id="24" idx="1"/>
          </p:cNvCxnSpPr>
          <p:nvPr/>
        </p:nvCxnSpPr>
        <p:spPr>
          <a:xfrm flipV="1">
            <a:off x="4426226" y="1659669"/>
            <a:ext cx="3819306" cy="3387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直接箭头连接符 8">
            <a:extLst>
              <a:ext uri="{FF2B5EF4-FFF2-40B4-BE49-F238E27FC236}">
                <a16:creationId xmlns:a16="http://schemas.microsoft.com/office/drawing/2014/main" id="{6E7572A8-7EC7-4AA0-8020-AF8767E3A40E}"/>
              </a:ext>
            </a:extLst>
          </p:cNvPr>
          <p:cNvCxnSpPr>
            <a:cxnSpLocks/>
          </p:cNvCxnSpPr>
          <p:nvPr/>
        </p:nvCxnSpPr>
        <p:spPr>
          <a:xfrm>
            <a:off x="4121428" y="2333428"/>
            <a:ext cx="4130732" cy="6858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1" name="直接箭头连接符 10">
            <a:extLst>
              <a:ext uri="{FF2B5EF4-FFF2-40B4-BE49-F238E27FC236}">
                <a16:creationId xmlns:a16="http://schemas.microsoft.com/office/drawing/2014/main" id="{E1562177-0447-46AC-A199-653424E67F9A}"/>
              </a:ext>
            </a:extLst>
          </p:cNvPr>
          <p:cNvCxnSpPr>
            <a:cxnSpLocks/>
            <a:endCxn id="26" idx="1"/>
          </p:cNvCxnSpPr>
          <p:nvPr/>
        </p:nvCxnSpPr>
        <p:spPr>
          <a:xfrm>
            <a:off x="4114800" y="2621662"/>
            <a:ext cx="4130732" cy="423503"/>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2" name="直接箭头连接符 21">
            <a:extLst>
              <a:ext uri="{FF2B5EF4-FFF2-40B4-BE49-F238E27FC236}">
                <a16:creationId xmlns:a16="http://schemas.microsoft.com/office/drawing/2014/main" id="{669177A3-11E1-419A-A3CA-D0175715628C}"/>
              </a:ext>
            </a:extLst>
          </p:cNvPr>
          <p:cNvCxnSpPr>
            <a:cxnSpLocks/>
            <a:endCxn id="27" idx="1"/>
          </p:cNvCxnSpPr>
          <p:nvPr/>
        </p:nvCxnSpPr>
        <p:spPr>
          <a:xfrm>
            <a:off x="4114800" y="3163838"/>
            <a:ext cx="4130732" cy="62285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文本框 23">
            <a:extLst>
              <a:ext uri="{FF2B5EF4-FFF2-40B4-BE49-F238E27FC236}">
                <a16:creationId xmlns:a16="http://schemas.microsoft.com/office/drawing/2014/main" id="{6C4A8E50-21D7-4A66-9ABD-B4DAE8BC9437}"/>
              </a:ext>
            </a:extLst>
          </p:cNvPr>
          <p:cNvSpPr txBox="1"/>
          <p:nvPr/>
        </p:nvSpPr>
        <p:spPr>
          <a:xfrm>
            <a:off x="8245532" y="1475003"/>
            <a:ext cx="1258960" cy="369332"/>
          </a:xfrm>
          <a:prstGeom prst="rect">
            <a:avLst/>
          </a:prstGeom>
          <a:noFill/>
        </p:spPr>
        <p:txBody>
          <a:bodyPr wrap="square" rtlCol="0">
            <a:spAutoFit/>
          </a:bodyPr>
          <a:lstStyle/>
          <a:p>
            <a:r>
              <a:rPr lang="zh-CN" altLang="en-US" dirty="0"/>
              <a:t>反馈功能</a:t>
            </a:r>
          </a:p>
        </p:txBody>
      </p:sp>
      <p:sp>
        <p:nvSpPr>
          <p:cNvPr id="25" name="文本框 24">
            <a:extLst>
              <a:ext uri="{FF2B5EF4-FFF2-40B4-BE49-F238E27FC236}">
                <a16:creationId xmlns:a16="http://schemas.microsoft.com/office/drawing/2014/main" id="{3F283E96-3EEE-4EC8-9A69-E3391A4A4C41}"/>
              </a:ext>
            </a:extLst>
          </p:cNvPr>
          <p:cNvSpPr txBox="1"/>
          <p:nvPr/>
        </p:nvSpPr>
        <p:spPr>
          <a:xfrm>
            <a:off x="8245532" y="2183056"/>
            <a:ext cx="1258960" cy="369332"/>
          </a:xfrm>
          <a:prstGeom prst="rect">
            <a:avLst/>
          </a:prstGeom>
          <a:noFill/>
        </p:spPr>
        <p:txBody>
          <a:bodyPr wrap="square" rtlCol="0">
            <a:spAutoFit/>
          </a:bodyPr>
          <a:lstStyle/>
          <a:p>
            <a:r>
              <a:rPr lang="zh-CN" altLang="en-US" dirty="0"/>
              <a:t>主界面</a:t>
            </a:r>
          </a:p>
        </p:txBody>
      </p:sp>
      <p:sp>
        <p:nvSpPr>
          <p:cNvPr id="26" name="文本框 25">
            <a:extLst>
              <a:ext uri="{FF2B5EF4-FFF2-40B4-BE49-F238E27FC236}">
                <a16:creationId xmlns:a16="http://schemas.microsoft.com/office/drawing/2014/main" id="{8AAECD03-4E96-4FEE-8138-031747A74C31}"/>
              </a:ext>
            </a:extLst>
          </p:cNvPr>
          <p:cNvSpPr txBox="1"/>
          <p:nvPr/>
        </p:nvSpPr>
        <p:spPr>
          <a:xfrm>
            <a:off x="8245532" y="2860499"/>
            <a:ext cx="1258960" cy="369332"/>
          </a:xfrm>
          <a:prstGeom prst="rect">
            <a:avLst/>
          </a:prstGeom>
          <a:noFill/>
        </p:spPr>
        <p:txBody>
          <a:bodyPr wrap="square" rtlCol="0">
            <a:spAutoFit/>
          </a:bodyPr>
          <a:lstStyle/>
          <a:p>
            <a:r>
              <a:rPr lang="zh-CN" altLang="en-US" dirty="0"/>
              <a:t>睡眠圈</a:t>
            </a:r>
          </a:p>
        </p:txBody>
      </p:sp>
      <p:sp>
        <p:nvSpPr>
          <p:cNvPr id="27" name="文本框 26">
            <a:extLst>
              <a:ext uri="{FF2B5EF4-FFF2-40B4-BE49-F238E27FC236}">
                <a16:creationId xmlns:a16="http://schemas.microsoft.com/office/drawing/2014/main" id="{AFF4FE40-033D-48CC-91FF-B0E0783F7EF2}"/>
              </a:ext>
            </a:extLst>
          </p:cNvPr>
          <p:cNvSpPr txBox="1"/>
          <p:nvPr/>
        </p:nvSpPr>
        <p:spPr>
          <a:xfrm>
            <a:off x="8245532" y="3602022"/>
            <a:ext cx="1258960" cy="369332"/>
          </a:xfrm>
          <a:prstGeom prst="rect">
            <a:avLst/>
          </a:prstGeom>
          <a:noFill/>
        </p:spPr>
        <p:txBody>
          <a:bodyPr wrap="square" rtlCol="0">
            <a:spAutoFit/>
          </a:bodyPr>
          <a:lstStyle/>
          <a:p>
            <a:r>
              <a:rPr lang="zh-CN" altLang="en-US" dirty="0"/>
              <a:t>设置</a:t>
            </a:r>
          </a:p>
        </p:txBody>
      </p:sp>
      <p:sp>
        <p:nvSpPr>
          <p:cNvPr id="29" name="文本框 28">
            <a:extLst>
              <a:ext uri="{FF2B5EF4-FFF2-40B4-BE49-F238E27FC236}">
                <a16:creationId xmlns:a16="http://schemas.microsoft.com/office/drawing/2014/main" id="{91203F00-BFB2-45FC-A169-2795F2D446AF}"/>
              </a:ext>
            </a:extLst>
          </p:cNvPr>
          <p:cNvSpPr txBox="1"/>
          <p:nvPr/>
        </p:nvSpPr>
        <p:spPr>
          <a:xfrm>
            <a:off x="384313" y="331304"/>
            <a:ext cx="2040835" cy="523220"/>
          </a:xfrm>
          <a:prstGeom prst="rect">
            <a:avLst/>
          </a:prstGeom>
          <a:noFill/>
        </p:spPr>
        <p:txBody>
          <a:bodyPr wrap="square" rtlCol="0">
            <a:spAutoFit/>
          </a:bodyPr>
          <a:lstStyle/>
          <a:p>
            <a:r>
              <a:rPr lang="zh-CN" altLang="en-US" sz="2800" dirty="0"/>
              <a:t>程序清单</a:t>
            </a:r>
          </a:p>
        </p:txBody>
      </p:sp>
      <p:cxnSp>
        <p:nvCxnSpPr>
          <p:cNvPr id="35" name="直接箭头连接符 34">
            <a:extLst>
              <a:ext uri="{FF2B5EF4-FFF2-40B4-BE49-F238E27FC236}">
                <a16:creationId xmlns:a16="http://schemas.microsoft.com/office/drawing/2014/main" id="{26F1C189-3C52-4F80-B27D-9845A55320FF}"/>
              </a:ext>
            </a:extLst>
          </p:cNvPr>
          <p:cNvCxnSpPr>
            <a:cxnSpLocks/>
            <a:endCxn id="37" idx="1"/>
          </p:cNvCxnSpPr>
          <p:nvPr/>
        </p:nvCxnSpPr>
        <p:spPr>
          <a:xfrm flipV="1">
            <a:off x="4220816" y="1083532"/>
            <a:ext cx="4031344" cy="42709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37" name="文本框 36">
            <a:extLst>
              <a:ext uri="{FF2B5EF4-FFF2-40B4-BE49-F238E27FC236}">
                <a16:creationId xmlns:a16="http://schemas.microsoft.com/office/drawing/2014/main" id="{ADFE07CB-6EE5-4885-A099-0A695D7F6402}"/>
              </a:ext>
            </a:extLst>
          </p:cNvPr>
          <p:cNvSpPr txBox="1"/>
          <p:nvPr/>
        </p:nvSpPr>
        <p:spPr>
          <a:xfrm>
            <a:off x="8252160" y="898866"/>
            <a:ext cx="1258960" cy="369332"/>
          </a:xfrm>
          <a:prstGeom prst="rect">
            <a:avLst/>
          </a:prstGeom>
          <a:noFill/>
        </p:spPr>
        <p:txBody>
          <a:bodyPr wrap="square" rtlCol="0">
            <a:spAutoFit/>
          </a:bodyPr>
          <a:lstStyle/>
          <a:p>
            <a:r>
              <a:rPr lang="zh-CN" altLang="en-US" dirty="0"/>
              <a:t>标签图片</a:t>
            </a:r>
          </a:p>
        </p:txBody>
      </p:sp>
      <p:cxnSp>
        <p:nvCxnSpPr>
          <p:cNvPr id="38" name="直接箭头连接符 37">
            <a:extLst>
              <a:ext uri="{FF2B5EF4-FFF2-40B4-BE49-F238E27FC236}">
                <a16:creationId xmlns:a16="http://schemas.microsoft.com/office/drawing/2014/main" id="{34B7CC24-4A21-4B3D-9A1C-72E1B786074B}"/>
              </a:ext>
            </a:extLst>
          </p:cNvPr>
          <p:cNvCxnSpPr>
            <a:cxnSpLocks/>
            <a:endCxn id="48" idx="1"/>
          </p:cNvCxnSpPr>
          <p:nvPr/>
        </p:nvCxnSpPr>
        <p:spPr>
          <a:xfrm flipV="1">
            <a:off x="4874110" y="507395"/>
            <a:ext cx="3378050" cy="45429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48" name="文本框 47">
            <a:extLst>
              <a:ext uri="{FF2B5EF4-FFF2-40B4-BE49-F238E27FC236}">
                <a16:creationId xmlns:a16="http://schemas.microsoft.com/office/drawing/2014/main" id="{73EADC8F-6EF9-4EB2-BA37-515402B46992}"/>
              </a:ext>
            </a:extLst>
          </p:cNvPr>
          <p:cNvSpPr txBox="1"/>
          <p:nvPr/>
        </p:nvSpPr>
        <p:spPr>
          <a:xfrm>
            <a:off x="8252160" y="322729"/>
            <a:ext cx="1258960" cy="369332"/>
          </a:xfrm>
          <a:prstGeom prst="rect">
            <a:avLst/>
          </a:prstGeom>
          <a:noFill/>
        </p:spPr>
        <p:txBody>
          <a:bodyPr wrap="square" rtlCol="0">
            <a:spAutoFit/>
          </a:bodyPr>
          <a:lstStyle/>
          <a:p>
            <a:r>
              <a:rPr lang="zh-CN" altLang="en-US" dirty="0"/>
              <a:t>云函数</a:t>
            </a:r>
          </a:p>
        </p:txBody>
      </p:sp>
      <p:cxnSp>
        <p:nvCxnSpPr>
          <p:cNvPr id="50" name="直接箭头连接符 49">
            <a:extLst>
              <a:ext uri="{FF2B5EF4-FFF2-40B4-BE49-F238E27FC236}">
                <a16:creationId xmlns:a16="http://schemas.microsoft.com/office/drawing/2014/main" id="{3FF7A668-D975-4501-96B5-A98F560F64A9}"/>
              </a:ext>
            </a:extLst>
          </p:cNvPr>
          <p:cNvCxnSpPr>
            <a:cxnSpLocks/>
          </p:cNvCxnSpPr>
          <p:nvPr/>
        </p:nvCxnSpPr>
        <p:spPr>
          <a:xfrm>
            <a:off x="4114800" y="4350271"/>
            <a:ext cx="3942522"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53" name="文本框 52">
            <a:extLst>
              <a:ext uri="{FF2B5EF4-FFF2-40B4-BE49-F238E27FC236}">
                <a16:creationId xmlns:a16="http://schemas.microsoft.com/office/drawing/2014/main" id="{9568F91B-C5EF-47B8-B567-6EC5409620E1}"/>
              </a:ext>
            </a:extLst>
          </p:cNvPr>
          <p:cNvSpPr txBox="1"/>
          <p:nvPr/>
        </p:nvSpPr>
        <p:spPr>
          <a:xfrm>
            <a:off x="8200417" y="4165605"/>
            <a:ext cx="1258960" cy="369332"/>
          </a:xfrm>
          <a:prstGeom prst="rect">
            <a:avLst/>
          </a:prstGeom>
          <a:noFill/>
        </p:spPr>
        <p:txBody>
          <a:bodyPr wrap="square" rtlCol="0">
            <a:spAutoFit/>
          </a:bodyPr>
          <a:lstStyle/>
          <a:p>
            <a:r>
              <a:rPr lang="zh-CN" altLang="en-US" dirty="0"/>
              <a:t>登录</a:t>
            </a:r>
          </a:p>
        </p:txBody>
      </p:sp>
      <p:cxnSp>
        <p:nvCxnSpPr>
          <p:cNvPr id="54" name="直接箭头连接符 53">
            <a:extLst>
              <a:ext uri="{FF2B5EF4-FFF2-40B4-BE49-F238E27FC236}">
                <a16:creationId xmlns:a16="http://schemas.microsoft.com/office/drawing/2014/main" id="{10AB3D5B-F2EC-4E29-942A-CB2D75507BAB}"/>
              </a:ext>
            </a:extLst>
          </p:cNvPr>
          <p:cNvCxnSpPr>
            <a:cxnSpLocks/>
          </p:cNvCxnSpPr>
          <p:nvPr/>
        </p:nvCxnSpPr>
        <p:spPr>
          <a:xfrm>
            <a:off x="4426226" y="4873732"/>
            <a:ext cx="3631096"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56" name="文本框 55">
            <a:extLst>
              <a:ext uri="{FF2B5EF4-FFF2-40B4-BE49-F238E27FC236}">
                <a16:creationId xmlns:a16="http://schemas.microsoft.com/office/drawing/2014/main" id="{B4C13534-0423-42CA-B657-92968D9503BF}"/>
              </a:ext>
            </a:extLst>
          </p:cNvPr>
          <p:cNvSpPr txBox="1"/>
          <p:nvPr/>
        </p:nvSpPr>
        <p:spPr>
          <a:xfrm>
            <a:off x="8141488" y="4705455"/>
            <a:ext cx="1598859" cy="369332"/>
          </a:xfrm>
          <a:prstGeom prst="rect">
            <a:avLst/>
          </a:prstGeom>
          <a:noFill/>
        </p:spPr>
        <p:txBody>
          <a:bodyPr wrap="square" rtlCol="0">
            <a:spAutoFit/>
          </a:bodyPr>
          <a:lstStyle/>
          <a:p>
            <a:r>
              <a:rPr lang="zh-CN" altLang="en-US" dirty="0"/>
              <a:t>界面字体设计</a:t>
            </a:r>
          </a:p>
        </p:txBody>
      </p:sp>
    </p:spTree>
    <p:extLst>
      <p:ext uri="{BB962C8B-B14F-4D97-AF65-F5344CB8AC3E}">
        <p14:creationId xmlns:p14="http://schemas.microsoft.com/office/powerpoint/2010/main" val="3609193421"/>
      </p:ext>
    </p:extLst>
  </p:cSld>
  <p:clrMapOvr>
    <a:masterClrMapping/>
  </p:clrMapOvr>
  <p:transition spd="slow" advTm="3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59748" y="-2018127"/>
            <a:ext cx="8072504" cy="12108759"/>
          </a:xfrm>
          <a:prstGeom prst="rect">
            <a:avLst/>
          </a:prstGeom>
        </p:spPr>
      </p:pic>
      <p:sp>
        <p:nvSpPr>
          <p:cNvPr id="10" name="矩形 9"/>
          <p:cNvSpPr/>
          <p:nvPr/>
        </p:nvSpPr>
        <p:spPr>
          <a:xfrm>
            <a:off x="832818"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4446"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20054" y="2516923"/>
            <a:ext cx="1505763" cy="1446550"/>
          </a:xfrm>
          <a:prstGeom prst="rect">
            <a:avLst/>
          </a:prstGeom>
          <a:noFill/>
        </p:spPr>
        <p:txBody>
          <a:bodyPr wrap="square" rtlCol="0">
            <a:spAutoFit/>
          </a:bodyPr>
          <a:lstStyle/>
          <a:p>
            <a:r>
              <a:rPr lang="en-US" altLang="zh-CN" sz="8800" b="1" dirty="0">
                <a:solidFill>
                  <a:srgbClr val="807BA3"/>
                </a:solidFill>
                <a:latin typeface="黑体" panose="02010609060101010101" pitchFamily="49" charset="-122"/>
                <a:ea typeface="黑体" panose="02010609060101010101" pitchFamily="49" charset="-122"/>
              </a:rPr>
              <a:t>0</a:t>
            </a:r>
            <a:r>
              <a:rPr lang="en-US" altLang="zh-CN" sz="8800" b="1" dirty="0">
                <a:solidFill>
                  <a:schemeClr val="bg1"/>
                </a:solidFill>
                <a:latin typeface="黑体" panose="02010609060101010101" pitchFamily="49" charset="-122"/>
                <a:ea typeface="黑体" panose="02010609060101010101" pitchFamily="49" charset="-122"/>
              </a:rPr>
              <a:t>2</a:t>
            </a:r>
            <a:endParaRPr lang="zh-CN" altLang="en-US" sz="8800" b="1"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1807667" y="3958299"/>
            <a:ext cx="2318700" cy="704873"/>
          </a:xfrm>
          <a:prstGeom prst="rect">
            <a:avLst/>
          </a:prstGeom>
          <a:noFill/>
        </p:spPr>
        <p:txBody>
          <a:bodyPr wrap="square" rtlCol="0">
            <a:spAutoFit/>
          </a:bodyPr>
          <a:lstStyle/>
          <a:p>
            <a:pPr lvl="0" algn="ctr">
              <a:lnSpc>
                <a:spcPct val="120000"/>
              </a:lnSpc>
              <a:defRPr/>
            </a:pPr>
            <a:r>
              <a:rPr lang="zh-CN" altLang="en-US" sz="3600" dirty="0"/>
              <a:t>项目计划</a:t>
            </a:r>
            <a:endParaRPr kumimoji="0" lang="en-US" altLang="zh-CN" sz="36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p:cNvSpPr txBox="1"/>
          <p:nvPr/>
        </p:nvSpPr>
        <p:spPr>
          <a:xfrm>
            <a:off x="1558650" y="2947810"/>
            <a:ext cx="2041601" cy="584775"/>
          </a:xfrm>
          <a:prstGeom prst="rect">
            <a:avLst/>
          </a:prstGeom>
          <a:noFill/>
        </p:spPr>
        <p:txBody>
          <a:bodyPr wrap="square" rtlCol="0">
            <a:spAutoFit/>
          </a:bodyPr>
          <a:lstStyle/>
          <a:p>
            <a:pPr>
              <a:buClr>
                <a:srgbClr val="35C6F3"/>
              </a:buClr>
            </a:pPr>
            <a:r>
              <a:rPr lang="en-US" altLang="zh-CN" sz="3200" dirty="0">
                <a:solidFill>
                  <a:schemeClr val="bg1"/>
                </a:solidFill>
                <a:latin typeface="黑体" panose="02010609060101010101" pitchFamily="49" charset="-122"/>
                <a:ea typeface="黑体" panose="02010609060101010101" pitchFamily="49" charset="-122"/>
              </a:rPr>
              <a:t>Pa</a:t>
            </a:r>
            <a:r>
              <a:rPr lang="en-US" altLang="zh-CN" sz="3200" dirty="0">
                <a:latin typeface="黑体" panose="02010609060101010101" pitchFamily="49" charset="-122"/>
                <a:ea typeface="黑体" panose="02010609060101010101" pitchFamily="49" charset="-122"/>
              </a:rPr>
              <a:t>rt one</a:t>
            </a:r>
          </a:p>
        </p:txBody>
      </p:sp>
    </p:spTree>
  </p:cSld>
  <p:clrMapOvr>
    <a:masterClrMapping/>
  </p:clrMapOvr>
  <p:transition spd="slow" advTm="3000">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6942" y="238842"/>
            <a:ext cx="3460171" cy="523220"/>
          </a:xfrm>
          <a:prstGeom prst="rect">
            <a:avLst/>
          </a:prstGeom>
          <a:noFill/>
        </p:spPr>
        <p:txBody>
          <a:bodyPr wrap="square" rtlCol="0">
            <a:spAutoFit/>
          </a:bodyPr>
          <a:lstStyle/>
          <a:p>
            <a:r>
              <a:rPr lang="zh-CN" altLang="en-US" sz="2800" dirty="0"/>
              <a:t>小组内部代码走查</a:t>
            </a:r>
          </a:p>
        </p:txBody>
      </p:sp>
      <p:sp>
        <p:nvSpPr>
          <p:cNvPr id="100" name="文本框 99"/>
          <p:cNvSpPr txBox="1"/>
          <p:nvPr/>
        </p:nvSpPr>
        <p:spPr>
          <a:xfrm>
            <a:off x="1524376" y="893114"/>
            <a:ext cx="8888866" cy="369332"/>
          </a:xfrm>
          <a:prstGeom prst="rect">
            <a:avLst/>
          </a:prstGeom>
          <a:noFill/>
          <a:ln w="9525">
            <a:noFill/>
          </a:ln>
        </p:spPr>
        <p:txBody>
          <a:bodyPr wrap="square">
            <a:spAutoFit/>
          </a:bodyPr>
          <a:lstStyle/>
          <a:p>
            <a:pPr indent="0"/>
            <a:r>
              <a:rPr lang="zh-CN" b="0" dirty="0">
                <a:latin typeface="Calibri" panose="020F0502020204030204" pitchFamily="34" charset="0"/>
                <a:ea typeface="宋体" panose="02010600030101010101" pitchFamily="2" charset="-122"/>
              </a:rPr>
              <a:t>评审对象：设置模块</a:t>
            </a:r>
            <a:r>
              <a:rPr lang="en-US" b="0" dirty="0">
                <a:latin typeface="Calibri" panose="020F0502020204030204" pitchFamily="34" charset="0"/>
                <a:ea typeface="宋体" panose="02010600030101010101" pitchFamily="2" charset="-122"/>
                <a:cs typeface="Times New Roman" panose="02020603050405020304" pitchFamily="18" charset="0"/>
              </a:rPr>
              <a:t>			</a:t>
            </a:r>
            <a:r>
              <a:rPr lang="en-US" dirty="0">
                <a:latin typeface="Calibri" panose="020F0502020204030204" pitchFamily="34" charset="0"/>
                <a:ea typeface="宋体" panose="02010600030101010101" pitchFamily="2" charset="-122"/>
                <a:cs typeface="Times New Roman" panose="02020603050405020304" pitchFamily="18" charset="0"/>
              </a:rPr>
              <a:t>		</a:t>
            </a:r>
            <a:r>
              <a:rPr lang="zh-CN" b="0" dirty="0">
                <a:latin typeface="Calibri" panose="020F0502020204030204" pitchFamily="34" charset="0"/>
                <a:ea typeface="宋体" panose="02010600030101010101" pitchFamily="2" charset="-122"/>
              </a:rPr>
              <a:t>评审日期：</a:t>
            </a:r>
            <a:r>
              <a:rPr lang="en-US" b="0" dirty="0">
                <a:latin typeface="Calibri" panose="020F0502020204030204" pitchFamily="34" charset="0"/>
                <a:ea typeface="宋体" panose="02010600030101010101" pitchFamily="2" charset="-122"/>
                <a:cs typeface="Times New Roman" panose="02020603050405020304" pitchFamily="18" charset="0"/>
              </a:rPr>
              <a:t>2019/6/4</a:t>
            </a:r>
            <a:endParaRPr lang="zh-CN" altLang="en-US" dirty="0"/>
          </a:p>
        </p:txBody>
      </p:sp>
      <p:graphicFrame>
        <p:nvGraphicFramePr>
          <p:cNvPr id="5" name="表格 4"/>
          <p:cNvGraphicFramePr/>
          <p:nvPr>
            <p:extLst>
              <p:ext uri="{D42A27DB-BD31-4B8C-83A1-F6EECF244321}">
                <p14:modId xmlns:p14="http://schemas.microsoft.com/office/powerpoint/2010/main" val="2743035761"/>
              </p:ext>
            </p:extLst>
          </p:nvPr>
        </p:nvGraphicFramePr>
        <p:xfrm>
          <a:off x="1461457" y="1262446"/>
          <a:ext cx="8951785" cy="4766310"/>
        </p:xfrm>
        <a:graphic>
          <a:graphicData uri="http://schemas.openxmlformats.org/drawingml/2006/table">
            <a:tbl>
              <a:tblPr firstRow="1" bandRow="1">
                <a:tableStyleId>{5940675A-B579-460E-94D1-54222C63F5DA}</a:tableStyleId>
              </a:tblPr>
              <a:tblGrid>
                <a:gridCol w="4345769">
                  <a:extLst>
                    <a:ext uri="{9D8B030D-6E8A-4147-A177-3AD203B41FA5}">
                      <a16:colId xmlns:a16="http://schemas.microsoft.com/office/drawing/2014/main" val="20000"/>
                    </a:ext>
                  </a:extLst>
                </a:gridCol>
                <a:gridCol w="705876">
                  <a:extLst>
                    <a:ext uri="{9D8B030D-6E8A-4147-A177-3AD203B41FA5}">
                      <a16:colId xmlns:a16="http://schemas.microsoft.com/office/drawing/2014/main" val="20001"/>
                    </a:ext>
                  </a:extLst>
                </a:gridCol>
                <a:gridCol w="3900140">
                  <a:extLst>
                    <a:ext uri="{9D8B030D-6E8A-4147-A177-3AD203B41FA5}">
                      <a16:colId xmlns:a16="http://schemas.microsoft.com/office/drawing/2014/main" val="20002"/>
                    </a:ext>
                  </a:extLst>
                </a:gridCol>
              </a:tblGrid>
              <a:tr h="261620">
                <a:tc>
                  <a:txBody>
                    <a:bodyPr/>
                    <a:lstStyle/>
                    <a:p>
                      <a:pPr indent="0" algn="ctr">
                        <a:buNone/>
                      </a:pPr>
                      <a:r>
                        <a:rPr lang="en-US" sz="1000" b="1">
                          <a:latin typeface="+mn-ea"/>
                          <a:ea typeface="+mn-ea"/>
                          <a:cs typeface="宋体" panose="02010600030101010101" pitchFamily="2" charset="-122"/>
                        </a:rPr>
                        <a:t>问题</a:t>
                      </a:r>
                      <a:endParaRPr lang="en-US" altLang="en-US" sz="1000" b="1">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0E0E0"/>
                    </a:solidFill>
                  </a:tcPr>
                </a:tc>
                <a:tc>
                  <a:txBody>
                    <a:bodyPr/>
                    <a:lstStyle/>
                    <a:p>
                      <a:pPr indent="0" algn="ctr">
                        <a:buNone/>
                      </a:pPr>
                      <a:r>
                        <a:rPr lang="en-US" sz="1000" b="1">
                          <a:latin typeface="+mn-ea"/>
                          <a:ea typeface="+mn-ea"/>
                          <a:cs typeface="宋体" panose="02010600030101010101" pitchFamily="2" charset="-122"/>
                        </a:rPr>
                        <a:t>是</a:t>
                      </a:r>
                      <a:endParaRPr lang="en-US" altLang="en-US" sz="1000" b="1">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0E0E0"/>
                    </a:solidFill>
                  </a:tcPr>
                </a:tc>
                <a:tc>
                  <a:txBody>
                    <a:bodyPr/>
                    <a:lstStyle/>
                    <a:p>
                      <a:pPr indent="0" algn="ctr">
                        <a:buNone/>
                      </a:pPr>
                      <a:r>
                        <a:rPr lang="en-US" sz="1000" b="1">
                          <a:latin typeface="+mn-ea"/>
                          <a:ea typeface="+mn-ea"/>
                          <a:cs typeface="宋体" panose="02010600030101010101" pitchFamily="2" charset="-122"/>
                        </a:rPr>
                        <a:t>否，指出问题所在或解释理由</a:t>
                      </a:r>
                      <a:endParaRPr lang="en-US" altLang="en-US" sz="1000" b="1">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0E0E0"/>
                    </a:solidFill>
                  </a:tcPr>
                </a:tc>
                <a:extLst>
                  <a:ext uri="{0D108BD9-81ED-4DB2-BD59-A6C34878D82A}">
                    <a16:rowId xmlns:a16="http://schemas.microsoft.com/office/drawing/2014/main" val="10000"/>
                  </a:ext>
                </a:extLst>
              </a:tr>
              <a:tr h="224790">
                <a:tc>
                  <a:txBody>
                    <a:bodyPr/>
                    <a:lstStyle/>
                    <a:p>
                      <a:pPr indent="0">
                        <a:buNone/>
                      </a:pPr>
                      <a:r>
                        <a:rPr lang="en-US" sz="1400" b="1">
                          <a:latin typeface="+mn-ea"/>
                          <a:ea typeface="+mn-ea"/>
                          <a:cs typeface="宋体" panose="02010600030101010101" pitchFamily="2" charset="-122"/>
                        </a:rPr>
                        <a:t>总体</a:t>
                      </a:r>
                      <a:endParaRPr lang="en-US" altLang="en-US" sz="1400" b="1">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extLst>
                  <a:ext uri="{0D108BD9-81ED-4DB2-BD59-A6C34878D82A}">
                    <a16:rowId xmlns:a16="http://schemas.microsoft.com/office/drawing/2014/main" val="10001"/>
                  </a:ext>
                </a:extLst>
              </a:tr>
              <a:tr h="225425">
                <a:tc>
                  <a:txBody>
                    <a:bodyPr/>
                    <a:lstStyle/>
                    <a:p>
                      <a:pPr indent="0">
                        <a:buNone/>
                      </a:pPr>
                      <a:r>
                        <a:rPr lang="en-US" sz="1400" b="0">
                          <a:latin typeface="+mn-ea"/>
                          <a:ea typeface="+mn-ea"/>
                          <a:cs typeface="宋体" panose="02010600030101010101" pitchFamily="2" charset="-122"/>
                        </a:rPr>
                        <a:t>代码编制是否遵照编码规范？</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宋体" panose="02010600030101010101" pitchFamily="2" charset="-122"/>
                        </a:rPr>
                        <a:t>否，部分一致</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5425">
                <a:tc>
                  <a:txBody>
                    <a:bodyPr/>
                    <a:lstStyle/>
                    <a:p>
                      <a:pPr indent="0">
                        <a:buNone/>
                      </a:pPr>
                      <a:r>
                        <a:rPr lang="en-US" sz="1400" b="0" dirty="0" err="1">
                          <a:latin typeface="+mn-ea"/>
                          <a:ea typeface="+mn-ea"/>
                          <a:cs typeface="宋体" panose="02010600030101010101" pitchFamily="2" charset="-122"/>
                        </a:rPr>
                        <a:t>缺陷修改是否完全完成</a:t>
                      </a:r>
                      <a:r>
                        <a:rPr lang="en-US" sz="1400" b="0" dirty="0">
                          <a:latin typeface="+mn-ea"/>
                          <a:ea typeface="+mn-ea"/>
                          <a:cs typeface="宋体" panose="02010600030101010101" pitchFamily="2" charset="-122"/>
                        </a:rPr>
                        <a:t>？</a:t>
                      </a:r>
                      <a:endParaRPr lang="en-US" altLang="en-US" sz="1400" b="0" dirty="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宋体" panose="02010600030101010101" pitchFamily="2" charset="-122"/>
                        </a:rPr>
                        <a:t>否，部分修改</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5425">
                <a:tc>
                  <a:txBody>
                    <a:bodyPr/>
                    <a:lstStyle/>
                    <a:p>
                      <a:pPr indent="0">
                        <a:buNone/>
                      </a:pPr>
                      <a:r>
                        <a:rPr lang="en-US" sz="1400" b="0" dirty="0" err="1">
                          <a:latin typeface="+mn-ea"/>
                          <a:ea typeface="+mn-ea"/>
                          <a:cs typeface="宋体" panose="02010600030101010101" pitchFamily="2" charset="-122"/>
                        </a:rPr>
                        <a:t>所有的代码是否风格保持一致</a:t>
                      </a:r>
                      <a:r>
                        <a:rPr lang="en-US" sz="1400" b="0" dirty="0">
                          <a:latin typeface="+mn-ea"/>
                          <a:ea typeface="+mn-ea"/>
                          <a:cs typeface="宋体" panose="02010600030101010101" pitchFamily="2" charset="-122"/>
                        </a:rPr>
                        <a:t>？</a:t>
                      </a:r>
                      <a:endParaRPr lang="en-US" altLang="en-US" sz="1400" b="0" dirty="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宋体" panose="02010600030101010101" pitchFamily="2" charset="-122"/>
                        </a:rPr>
                        <a:t>是</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5425">
                <a:tc>
                  <a:txBody>
                    <a:bodyPr/>
                    <a:lstStyle/>
                    <a:p>
                      <a:pPr indent="0">
                        <a:buNone/>
                      </a:pPr>
                      <a:r>
                        <a:rPr lang="en-US" sz="1400" b="1">
                          <a:latin typeface="+mn-ea"/>
                          <a:ea typeface="+mn-ea"/>
                          <a:cs typeface="宋体" panose="02010600030101010101" pitchFamily="2" charset="-122"/>
                        </a:rPr>
                        <a:t>注释</a:t>
                      </a:r>
                      <a:endParaRPr lang="en-US" altLang="en-US" sz="1400" b="1">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extLst>
                  <a:ext uri="{0D108BD9-81ED-4DB2-BD59-A6C34878D82A}">
                    <a16:rowId xmlns:a16="http://schemas.microsoft.com/office/drawing/2014/main" val="10005"/>
                  </a:ext>
                </a:extLst>
              </a:tr>
              <a:tr h="224790">
                <a:tc>
                  <a:txBody>
                    <a:bodyPr/>
                    <a:lstStyle/>
                    <a:p>
                      <a:pPr indent="0">
                        <a:buNone/>
                      </a:pPr>
                      <a:r>
                        <a:rPr lang="en-US" sz="1400" b="0">
                          <a:latin typeface="+mn-ea"/>
                          <a:ea typeface="+mn-ea"/>
                          <a:cs typeface="宋体" panose="02010600030101010101" pitchFamily="2" charset="-122"/>
                        </a:rPr>
                        <a:t>所有的注释是否是最新的？</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宋体" panose="02010600030101010101" pitchFamily="2" charset="-122"/>
                        </a:rPr>
                        <a:t>是</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a:latin typeface="+mn-ea"/>
                          <a:ea typeface="+mn-ea"/>
                          <a:cs typeface="Calibri" panose="020F0502020204030204" pitchFamily="34" charset="0"/>
                        </a:rPr>
                        <a:t> </a:t>
                      </a:r>
                      <a:endParaRPr lang="en-US" altLang="en-US" sz="1400" b="0" dirty="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5425">
                <a:tc>
                  <a:txBody>
                    <a:bodyPr/>
                    <a:lstStyle/>
                    <a:p>
                      <a:pPr indent="0">
                        <a:buNone/>
                      </a:pPr>
                      <a:r>
                        <a:rPr lang="en-US" sz="1400" b="0">
                          <a:latin typeface="+mn-ea"/>
                          <a:ea typeface="+mn-ea"/>
                          <a:cs typeface="宋体" panose="02010600030101010101" pitchFamily="2" charset="-122"/>
                        </a:rPr>
                        <a:t>所有的注释是清楚和正确？</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a:latin typeface="+mn-ea"/>
                          <a:ea typeface="+mn-ea"/>
                          <a:cs typeface="宋体" panose="02010600030101010101" pitchFamily="2" charset="-122"/>
                        </a:rPr>
                        <a:t>否</a:t>
                      </a:r>
                      <a:r>
                        <a:rPr lang="zh-CN" altLang="en-US" sz="1400" b="0" dirty="0">
                          <a:latin typeface="+mn-ea"/>
                          <a:ea typeface="+mn-ea"/>
                          <a:cs typeface="宋体" panose="02010600030101010101" pitchFamily="2" charset="-122"/>
                        </a:rPr>
                        <a:t>，</a:t>
                      </a:r>
                      <a:r>
                        <a:rPr lang="en-US" sz="1400" b="0" dirty="0" err="1">
                          <a:latin typeface="+mn-ea"/>
                          <a:ea typeface="+mn-ea"/>
                          <a:cs typeface="宋体" panose="02010600030101010101" pitchFamily="2" charset="-122"/>
                        </a:rPr>
                        <a:t>目前</a:t>
                      </a:r>
                      <a:r>
                        <a:rPr lang="zh-CN" altLang="en-US" sz="1400" b="0" dirty="0">
                          <a:latin typeface="+mn-ea"/>
                          <a:ea typeface="+mn-ea"/>
                          <a:cs typeface="宋体" panose="02010600030101010101" pitchFamily="2" charset="-122"/>
                        </a:rPr>
                        <a:t>还</a:t>
                      </a:r>
                      <a:r>
                        <a:rPr lang="en-US" sz="1400" b="0" dirty="0" err="1">
                          <a:latin typeface="+mn-ea"/>
                          <a:ea typeface="+mn-ea"/>
                          <a:cs typeface="宋体" panose="02010600030101010101" pitchFamily="2" charset="-122"/>
                        </a:rPr>
                        <a:t>未达到完全清楚</a:t>
                      </a:r>
                      <a:endParaRPr lang="en-US" altLang="en-US" sz="1400" b="0" dirty="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5425">
                <a:tc>
                  <a:txBody>
                    <a:bodyPr/>
                    <a:lstStyle/>
                    <a:p>
                      <a:pPr indent="0">
                        <a:buNone/>
                      </a:pPr>
                      <a:r>
                        <a:rPr lang="en-US" sz="1400" b="0">
                          <a:latin typeface="+mn-ea"/>
                          <a:ea typeface="+mn-ea"/>
                          <a:cs typeface="宋体" panose="02010600030101010101" pitchFamily="2" charset="-122"/>
                        </a:rPr>
                        <a:t>若代码修改注释是否很方便修改？</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宋体" panose="02010600030101010101" pitchFamily="2" charset="-122"/>
                        </a:rPr>
                        <a:t>是</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a:latin typeface="+mn-ea"/>
                          <a:ea typeface="+mn-ea"/>
                          <a:cs typeface="Calibri" panose="020F0502020204030204" pitchFamily="34" charset="0"/>
                        </a:rPr>
                        <a:t> </a:t>
                      </a:r>
                      <a:endParaRPr lang="en-US" altLang="en-US" sz="1400" b="0" dirty="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5425">
                <a:tc>
                  <a:txBody>
                    <a:bodyPr/>
                    <a:lstStyle/>
                    <a:p>
                      <a:pPr indent="0">
                        <a:buNone/>
                      </a:pPr>
                      <a:r>
                        <a:rPr lang="en-US" sz="1400" b="0" dirty="0" err="1">
                          <a:latin typeface="+mn-ea"/>
                          <a:ea typeface="+mn-ea"/>
                          <a:cs typeface="宋体" panose="02010600030101010101" pitchFamily="2" charset="-122"/>
                        </a:rPr>
                        <a:t>所有代码异常处理是否都有注释</a:t>
                      </a:r>
                      <a:r>
                        <a:rPr lang="en-US" sz="1400" b="0" dirty="0">
                          <a:latin typeface="+mn-ea"/>
                          <a:ea typeface="+mn-ea"/>
                          <a:cs typeface="宋体" panose="02010600030101010101" pitchFamily="2" charset="-122"/>
                        </a:rPr>
                        <a:t>？</a:t>
                      </a:r>
                      <a:endParaRPr lang="en-US" altLang="en-US" sz="1400" b="0" dirty="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a:latin typeface="+mn-ea"/>
                          <a:ea typeface="+mn-ea"/>
                          <a:cs typeface="宋体" panose="02010600030101010101" pitchFamily="2" charset="-122"/>
                        </a:rPr>
                        <a:t>否</a:t>
                      </a:r>
                      <a:endParaRPr lang="en-US" altLang="en-US" sz="1400" b="0" dirty="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4790">
                <a:tc>
                  <a:txBody>
                    <a:bodyPr/>
                    <a:lstStyle/>
                    <a:p>
                      <a:pPr indent="0">
                        <a:buNone/>
                      </a:pPr>
                      <a:r>
                        <a:rPr lang="en-US" sz="1400" b="0" dirty="0" err="1">
                          <a:latin typeface="+mn-ea"/>
                          <a:ea typeface="+mn-ea"/>
                          <a:cs typeface="宋体" panose="02010600030101010101" pitchFamily="2" charset="-122"/>
                        </a:rPr>
                        <a:t>每一功能目的是否都有注释</a:t>
                      </a:r>
                      <a:r>
                        <a:rPr lang="en-US" sz="1400" b="0" dirty="0">
                          <a:latin typeface="+mn-ea"/>
                          <a:ea typeface="+mn-ea"/>
                          <a:cs typeface="宋体" panose="02010600030101010101" pitchFamily="2" charset="-122"/>
                        </a:rPr>
                        <a:t>？</a:t>
                      </a:r>
                      <a:endParaRPr lang="en-US" altLang="en-US" sz="1400" b="0" dirty="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a:latin typeface="+mn-ea"/>
                          <a:ea typeface="+mn-ea"/>
                          <a:cs typeface="宋体" panose="02010600030101010101" pitchFamily="2" charset="-122"/>
                        </a:rPr>
                        <a:t>是</a:t>
                      </a:r>
                      <a:endParaRPr lang="en-US" altLang="en-US" sz="1400" b="0" dirty="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a:latin typeface="+mn-ea"/>
                          <a:ea typeface="+mn-ea"/>
                          <a:cs typeface="Calibri" panose="020F0502020204030204" pitchFamily="34" charset="0"/>
                        </a:rPr>
                        <a:t> </a:t>
                      </a:r>
                      <a:endParaRPr lang="en-US" altLang="en-US" sz="1400" b="0" dirty="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4790">
                <a:tc>
                  <a:txBody>
                    <a:bodyPr/>
                    <a:lstStyle/>
                    <a:p>
                      <a:pPr indent="0">
                        <a:buNone/>
                      </a:pPr>
                      <a:r>
                        <a:rPr lang="en-US" sz="1400" b="0">
                          <a:latin typeface="+mn-ea"/>
                          <a:ea typeface="+mn-ea"/>
                          <a:cs typeface="宋体" panose="02010600030101010101" pitchFamily="2" charset="-122"/>
                        </a:rPr>
                        <a:t>是否按注释类型格式编写注释？</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宋体" panose="02010600030101010101" pitchFamily="2" charset="-122"/>
                        </a:rPr>
                        <a:t>是</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25425">
                <a:tc>
                  <a:txBody>
                    <a:bodyPr/>
                    <a:lstStyle/>
                    <a:p>
                      <a:pPr indent="0">
                        <a:buNone/>
                      </a:pPr>
                      <a:r>
                        <a:rPr lang="en-US" sz="1400" b="0">
                          <a:latin typeface="+mn-ea"/>
                          <a:ea typeface="+mn-ea"/>
                          <a:cs typeface="宋体" panose="02010600030101010101" pitchFamily="2" charset="-122"/>
                        </a:rPr>
                        <a:t>代码注释量是否达到了规定值？</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宋体" panose="02010600030101010101" pitchFamily="2" charset="-122"/>
                        </a:rPr>
                        <a:t>是</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a:latin typeface="+mn-ea"/>
                          <a:ea typeface="+mn-ea"/>
                          <a:cs typeface="Calibri" panose="020F0502020204030204" pitchFamily="34" charset="0"/>
                        </a:rPr>
                        <a:t> </a:t>
                      </a:r>
                      <a:endParaRPr lang="en-US" altLang="en-US" sz="1400" b="0" dirty="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25425">
                <a:tc>
                  <a:txBody>
                    <a:bodyPr/>
                    <a:lstStyle/>
                    <a:p>
                      <a:pPr indent="0">
                        <a:buNone/>
                      </a:pPr>
                      <a:r>
                        <a:rPr lang="en-US" sz="1400" b="1">
                          <a:latin typeface="+mn-ea"/>
                          <a:ea typeface="+mn-ea"/>
                          <a:cs typeface="宋体" panose="02010600030101010101" pitchFamily="2" charset="-122"/>
                        </a:rPr>
                        <a:t>源代码质量</a:t>
                      </a:r>
                      <a:endParaRPr lang="en-US" altLang="en-US" sz="1400" b="1">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extLst>
                  <a:ext uri="{0D108BD9-81ED-4DB2-BD59-A6C34878D82A}">
                    <a16:rowId xmlns:a16="http://schemas.microsoft.com/office/drawing/2014/main" val="10013"/>
                  </a:ext>
                </a:extLst>
              </a:tr>
              <a:tr h="224790">
                <a:tc>
                  <a:txBody>
                    <a:bodyPr/>
                    <a:lstStyle/>
                    <a:p>
                      <a:pPr indent="0">
                        <a:buNone/>
                      </a:pPr>
                      <a:r>
                        <a:rPr lang="en-US" sz="1400" b="0" dirty="0" err="1">
                          <a:latin typeface="+mn-ea"/>
                          <a:ea typeface="+mn-ea"/>
                          <a:cs typeface="宋体" panose="02010600030101010101" pitchFamily="2" charset="-122"/>
                        </a:rPr>
                        <a:t>所有变量的命名是否依照规则</a:t>
                      </a:r>
                      <a:r>
                        <a:rPr lang="en-US" sz="1400" b="0" dirty="0">
                          <a:latin typeface="+mn-ea"/>
                          <a:ea typeface="+mn-ea"/>
                          <a:cs typeface="宋体" panose="02010600030101010101" pitchFamily="2" charset="-122"/>
                        </a:rPr>
                        <a:t>？</a:t>
                      </a:r>
                      <a:endParaRPr lang="en-US" altLang="en-US" sz="1400" b="0" dirty="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宋体" panose="02010600030101010101" pitchFamily="2" charset="-122"/>
                        </a:rPr>
                        <a:t>是</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25425">
                <a:tc>
                  <a:txBody>
                    <a:bodyPr/>
                    <a:lstStyle/>
                    <a:p>
                      <a:pPr indent="0">
                        <a:buNone/>
                      </a:pPr>
                      <a:r>
                        <a:rPr lang="en-US" sz="1400" b="0">
                          <a:latin typeface="+mn-ea"/>
                          <a:ea typeface="+mn-ea"/>
                          <a:cs typeface="宋体" panose="02010600030101010101" pitchFamily="2" charset="-122"/>
                        </a:rPr>
                        <a:t>循环嵌套是否优化到最少？</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宋体" panose="02010600030101010101" pitchFamily="2" charset="-122"/>
                        </a:rPr>
                        <a:t>无嵌套循环</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25425">
                <a:tc>
                  <a:txBody>
                    <a:bodyPr/>
                    <a:lstStyle/>
                    <a:p>
                      <a:pPr indent="0">
                        <a:buNone/>
                      </a:pPr>
                      <a:r>
                        <a:rPr lang="en-US" sz="1400" b="0">
                          <a:latin typeface="+mn-ea"/>
                          <a:ea typeface="+mn-ea"/>
                          <a:cs typeface="宋体" panose="02010600030101010101" pitchFamily="2" charset="-122"/>
                        </a:rPr>
                        <a:t>所有代码是否易懂？</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宋体" panose="02010600030101010101" pitchFamily="2" charset="-122"/>
                        </a:rPr>
                        <a:t>是</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25425">
                <a:tc>
                  <a:txBody>
                    <a:bodyPr/>
                    <a:lstStyle/>
                    <a:p>
                      <a:pPr indent="0">
                        <a:buNone/>
                      </a:pPr>
                      <a:r>
                        <a:rPr lang="en-US" sz="1400" b="0">
                          <a:latin typeface="+mn-ea"/>
                          <a:ea typeface="+mn-ea"/>
                          <a:cs typeface="宋体" panose="02010600030101010101" pitchFamily="2" charset="-122"/>
                        </a:rPr>
                        <a:t>所有设计要求是否都实现？</a:t>
                      </a:r>
                      <a:endParaRPr lang="en-US" altLang="en-US" sz="1400" b="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err="1">
                          <a:latin typeface="+mn-ea"/>
                          <a:ea typeface="+mn-ea"/>
                          <a:cs typeface="宋体" panose="02010600030101010101" pitchFamily="2" charset="-122"/>
                        </a:rPr>
                        <a:t>否，部分要求</a:t>
                      </a:r>
                      <a:r>
                        <a:rPr lang="zh-CN" altLang="en-US" sz="1400" b="0" dirty="0">
                          <a:latin typeface="+mn-ea"/>
                          <a:ea typeface="+mn-ea"/>
                          <a:cs typeface="宋体" panose="02010600030101010101" pitchFamily="2" charset="-122"/>
                        </a:rPr>
                        <a:t>因技术有限</a:t>
                      </a:r>
                      <a:r>
                        <a:rPr lang="en-US" sz="1400" b="0" dirty="0" err="1">
                          <a:latin typeface="+mn-ea"/>
                          <a:ea typeface="+mn-ea"/>
                          <a:cs typeface="宋体" panose="02010600030101010101" pitchFamily="2" charset="-122"/>
                        </a:rPr>
                        <a:t>未实现</a:t>
                      </a:r>
                      <a:endParaRPr lang="en-US" altLang="en-US" sz="1400" b="0" dirty="0">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24790">
                <a:tc>
                  <a:txBody>
                    <a:bodyPr/>
                    <a:lstStyle/>
                    <a:p>
                      <a:pPr indent="0">
                        <a:buNone/>
                      </a:pPr>
                      <a:r>
                        <a:rPr lang="en-US" sz="1400" b="1">
                          <a:latin typeface="+mn-ea"/>
                          <a:ea typeface="+mn-ea"/>
                          <a:cs typeface="宋体" panose="02010600030101010101" pitchFamily="2" charset="-122"/>
                        </a:rPr>
                        <a:t>其它</a:t>
                      </a:r>
                      <a:r>
                        <a:rPr lang="en-US" sz="1400" b="1">
                          <a:latin typeface="+mn-ea"/>
                          <a:ea typeface="+mn-ea"/>
                          <a:cs typeface="Calibri" panose="020F0502020204030204" pitchFamily="34" charset="0"/>
                        </a:rPr>
                        <a:t>(</a:t>
                      </a:r>
                      <a:r>
                        <a:rPr lang="en-US" sz="1400" b="1">
                          <a:latin typeface="+mn-ea"/>
                          <a:ea typeface="+mn-ea"/>
                          <a:cs typeface="宋体" panose="02010600030101010101" pitchFamily="2" charset="-122"/>
                        </a:rPr>
                        <a:t>根据情况添加</a:t>
                      </a:r>
                      <a:r>
                        <a:rPr lang="en-US" sz="1400" b="1">
                          <a:latin typeface="+mn-ea"/>
                          <a:ea typeface="+mn-ea"/>
                          <a:cs typeface="Calibri" panose="020F0502020204030204" pitchFamily="34" charset="0"/>
                        </a:rPr>
                        <a:t>)</a:t>
                      </a:r>
                      <a:endParaRPr lang="en-US" altLang="en-US" sz="1400" b="1">
                        <a:latin typeface="+mn-ea"/>
                        <a:ea typeface="+mn-ea"/>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extLst>
                  <a:ext uri="{0D108BD9-81ED-4DB2-BD59-A6C34878D82A}">
                    <a16:rowId xmlns:a16="http://schemas.microsoft.com/office/drawing/2014/main" val="10018"/>
                  </a:ext>
                </a:extLst>
              </a:tr>
              <a:tr h="225425">
                <a:tc>
                  <a:txBody>
                    <a:bodyPr/>
                    <a:lstStyle/>
                    <a:p>
                      <a:pPr indent="0">
                        <a:buNone/>
                      </a:pPr>
                      <a:r>
                        <a:rPr lang="en-US" sz="1400" b="1">
                          <a:latin typeface="+mn-ea"/>
                          <a:ea typeface="+mn-ea"/>
                          <a:cs typeface="Calibri" panose="020F0502020204030204" pitchFamily="34" charset="0"/>
                        </a:rPr>
                        <a:t> </a:t>
                      </a:r>
                      <a:endParaRPr lang="en-US" altLang="en-US" sz="1400" b="1">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25425">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mn-ea"/>
                          <a:ea typeface="+mn-ea"/>
                          <a:cs typeface="Calibri" panose="020F0502020204030204" pitchFamily="34" charset="0"/>
                        </a:rPr>
                        <a:t> </a:t>
                      </a:r>
                      <a:endParaRPr lang="en-US" altLang="en-US" sz="1400" b="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a:latin typeface="+mn-ea"/>
                          <a:ea typeface="+mn-ea"/>
                          <a:cs typeface="Calibri" panose="020F0502020204030204" pitchFamily="34" charset="0"/>
                        </a:rPr>
                        <a:t> </a:t>
                      </a:r>
                      <a:endParaRPr lang="en-US" altLang="en-US" sz="1400" b="0" dirty="0">
                        <a:latin typeface="+mn-ea"/>
                        <a:ea typeface="+mn-ea"/>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bl>
          </a:graphicData>
        </a:graphic>
      </p:graphicFrame>
      <p:sp>
        <p:nvSpPr>
          <p:cNvPr id="2" name="矩形 1">
            <a:extLst>
              <a:ext uri="{FF2B5EF4-FFF2-40B4-BE49-F238E27FC236}">
                <a16:creationId xmlns:a16="http://schemas.microsoft.com/office/drawing/2014/main" id="{FA889CC6-0CED-4991-B24C-38BA91B0D792}"/>
              </a:ext>
            </a:extLst>
          </p:cNvPr>
          <p:cNvSpPr/>
          <p:nvPr/>
        </p:nvSpPr>
        <p:spPr>
          <a:xfrm>
            <a:off x="1524376" y="6091585"/>
            <a:ext cx="8888866" cy="646331"/>
          </a:xfrm>
          <a:prstGeom prst="rect">
            <a:avLst/>
          </a:prstGeom>
        </p:spPr>
        <p:txBody>
          <a:bodyPr wrap="square">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开发组长：盛泽文</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检查人：韩宇</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en-US" kern="100" dirty="0">
                <a:latin typeface="Calibri" panose="020F0502020204030204" pitchFamily="34" charset="0"/>
                <a:ea typeface="宋体" panose="02010600030101010101" pitchFamily="2" charset="-122"/>
                <a:cs typeface="Times New Roman" panose="02020603050405020304" pitchFamily="18" charset="0"/>
              </a:rPr>
              <a:t>评分：</a:t>
            </a:r>
            <a:r>
              <a:rPr lang="en-US" altLang="zh-CN" kern="100" dirty="0">
                <a:latin typeface="Calibri" panose="020F0502020204030204" pitchFamily="34" charset="0"/>
                <a:ea typeface="宋体" panose="02010600030101010101" pitchFamily="2" charset="-122"/>
                <a:cs typeface="Times New Roman" panose="02020603050405020304" pitchFamily="18" charset="0"/>
              </a:rPr>
              <a:t>9/15</a:t>
            </a:r>
            <a:r>
              <a:rPr lang="zh-CN" altLang="en-US" kern="100" dirty="0">
                <a:latin typeface="Calibri" panose="020F0502020204030204" pitchFamily="34" charset="0"/>
                <a:ea typeface="宋体" panose="02010600030101010101" pitchFamily="2" charset="-122"/>
                <a:cs typeface="Times New Roman" panose="02020603050405020304" pitchFamily="18" charset="0"/>
              </a:rPr>
              <a:t>分</a:t>
            </a:r>
            <a:r>
              <a:rPr lang="zh-CN" altLang="zh-CN" kern="100" dirty="0">
                <a:latin typeface="Calibri" panose="020F0502020204030204" pitchFamily="34" charset="0"/>
                <a:ea typeface="宋体" panose="02010600030101010101" pitchFamily="2" charset="-122"/>
                <a:cs typeface="Times New Roman" panose="02020603050405020304" pitchFamily="18" charset="0"/>
              </a:rPr>
              <a:t> </a:t>
            </a:r>
          </a:p>
        </p:txBody>
      </p:sp>
    </p:spTree>
  </p:cSld>
  <p:clrMapOvr>
    <a:masterClrMapping/>
  </p:clrMapOvr>
  <p:transition spd="slow" advTm="3000">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B3407B4-8260-4DB1-882F-EBB509414F17}"/>
              </a:ext>
            </a:extLst>
          </p:cNvPr>
          <p:cNvGraphicFramePr>
            <a:graphicFrameLocks noGrp="1"/>
          </p:cNvGraphicFramePr>
          <p:nvPr>
            <p:extLst>
              <p:ext uri="{D42A27DB-BD31-4B8C-83A1-F6EECF244321}">
                <p14:modId xmlns:p14="http://schemas.microsoft.com/office/powerpoint/2010/main" val="2317222805"/>
              </p:ext>
            </p:extLst>
          </p:nvPr>
        </p:nvGraphicFramePr>
        <p:xfrm>
          <a:off x="1354184" y="993360"/>
          <a:ext cx="8895285" cy="5120640"/>
        </p:xfrm>
        <a:graphic>
          <a:graphicData uri="http://schemas.openxmlformats.org/drawingml/2006/table">
            <a:tbl>
              <a:tblPr firstRow="1" firstCol="1" bandRow="1"/>
              <a:tblGrid>
                <a:gridCol w="4319521">
                  <a:extLst>
                    <a:ext uri="{9D8B030D-6E8A-4147-A177-3AD203B41FA5}">
                      <a16:colId xmlns:a16="http://schemas.microsoft.com/office/drawing/2014/main" val="4137359011"/>
                    </a:ext>
                  </a:extLst>
                </a:gridCol>
                <a:gridCol w="699583">
                  <a:extLst>
                    <a:ext uri="{9D8B030D-6E8A-4147-A177-3AD203B41FA5}">
                      <a16:colId xmlns:a16="http://schemas.microsoft.com/office/drawing/2014/main" val="3975242493"/>
                    </a:ext>
                  </a:extLst>
                </a:gridCol>
                <a:gridCol w="3876181">
                  <a:extLst>
                    <a:ext uri="{9D8B030D-6E8A-4147-A177-3AD203B41FA5}">
                      <a16:colId xmlns:a16="http://schemas.microsoft.com/office/drawing/2014/main" val="3419136557"/>
                    </a:ext>
                  </a:extLst>
                </a:gridCol>
              </a:tblGrid>
              <a:tr h="235865">
                <a:tc>
                  <a:txBody>
                    <a:bodyPr/>
                    <a:lstStyle/>
                    <a:p>
                      <a:pPr algn="ctr">
                        <a:spcAft>
                          <a:spcPts val="600"/>
                        </a:spcAft>
                      </a:pPr>
                      <a:r>
                        <a:rPr lang="zh-CN" sz="1600" b="1" kern="100">
                          <a:effectLst/>
                          <a:latin typeface="+mn-ea"/>
                          <a:ea typeface="+mn-ea"/>
                          <a:cs typeface="Times New Roman" panose="02020603050405020304" pitchFamily="18" charset="0"/>
                        </a:rPr>
                        <a:t>问题</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600"/>
                        </a:spcAft>
                      </a:pPr>
                      <a:r>
                        <a:rPr lang="zh-CN" sz="1600" b="1" kern="100">
                          <a:effectLst/>
                          <a:latin typeface="+mn-ea"/>
                          <a:ea typeface="+mn-ea"/>
                          <a:cs typeface="Times New Roman" panose="02020603050405020304" pitchFamily="18" charset="0"/>
                        </a:rPr>
                        <a:t>是</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600"/>
                        </a:spcAft>
                      </a:pPr>
                      <a:r>
                        <a:rPr lang="zh-CN" sz="1600" b="1" kern="100">
                          <a:effectLst/>
                          <a:latin typeface="+mn-ea"/>
                          <a:ea typeface="+mn-ea"/>
                          <a:cs typeface="Times New Roman" panose="02020603050405020304" pitchFamily="18" charset="0"/>
                        </a:rPr>
                        <a:t>否，指出问题所在或解释理由</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extLst>
                  <a:ext uri="{0D108BD9-81ED-4DB2-BD59-A6C34878D82A}">
                    <a16:rowId xmlns:a16="http://schemas.microsoft.com/office/drawing/2014/main" val="943070633"/>
                  </a:ext>
                </a:extLst>
              </a:tr>
              <a:tr h="235865">
                <a:tc>
                  <a:txBody>
                    <a:bodyPr/>
                    <a:lstStyle/>
                    <a:p>
                      <a:pPr algn="just">
                        <a:spcAft>
                          <a:spcPts val="600"/>
                        </a:spcAft>
                      </a:pPr>
                      <a:r>
                        <a:rPr lang="zh-CN" sz="1600" b="1" kern="100">
                          <a:effectLst/>
                          <a:latin typeface="+mn-ea"/>
                          <a:ea typeface="+mn-ea"/>
                          <a:cs typeface="Times New Roman" panose="02020603050405020304" pitchFamily="18" charset="0"/>
                        </a:rPr>
                        <a:t>总体</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35413414"/>
                  </a:ext>
                </a:extLst>
              </a:tr>
              <a:tr h="235865">
                <a:tc>
                  <a:txBody>
                    <a:bodyPr/>
                    <a:lstStyle/>
                    <a:p>
                      <a:pPr marL="113030" algn="just">
                        <a:spcAft>
                          <a:spcPts val="600"/>
                        </a:spcAft>
                      </a:pPr>
                      <a:r>
                        <a:rPr lang="zh-CN" sz="1600" kern="100" dirty="0">
                          <a:effectLst/>
                          <a:latin typeface="+mn-ea"/>
                          <a:ea typeface="+mn-ea"/>
                          <a:cs typeface="Times New Roman" panose="02020603050405020304" pitchFamily="18" charset="0"/>
                        </a:rPr>
                        <a:t>代码编制是否遵照编码规范？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否，部分一致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2679055"/>
                  </a:ext>
                </a:extLst>
              </a:tr>
              <a:tr h="235865">
                <a:tc>
                  <a:txBody>
                    <a:bodyPr/>
                    <a:lstStyle/>
                    <a:p>
                      <a:pPr marL="113030" algn="just">
                        <a:spcAft>
                          <a:spcPts val="600"/>
                        </a:spcAft>
                      </a:pPr>
                      <a:r>
                        <a:rPr lang="zh-CN" sz="1600" kern="100" dirty="0">
                          <a:effectLst/>
                          <a:latin typeface="+mn-ea"/>
                          <a:ea typeface="+mn-ea"/>
                          <a:cs typeface="Times New Roman" panose="02020603050405020304" pitchFamily="18" charset="0"/>
                        </a:rPr>
                        <a:t>缺陷修改是否完全完成？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否，部分修改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0269666"/>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所有的代码是否风格保持一致？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5181761"/>
                  </a:ext>
                </a:extLst>
              </a:tr>
              <a:tr h="235865">
                <a:tc>
                  <a:txBody>
                    <a:bodyPr/>
                    <a:lstStyle/>
                    <a:p>
                      <a:pPr algn="just">
                        <a:spcAft>
                          <a:spcPts val="600"/>
                        </a:spcAft>
                      </a:pPr>
                      <a:r>
                        <a:rPr lang="zh-CN" sz="1600" b="1" kern="100">
                          <a:effectLst/>
                          <a:latin typeface="+mn-ea"/>
                          <a:ea typeface="+mn-ea"/>
                          <a:cs typeface="Times New Roman" panose="02020603050405020304" pitchFamily="18" charset="0"/>
                        </a:rPr>
                        <a:t>注释</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79540386"/>
                  </a:ext>
                </a:extLst>
              </a:tr>
              <a:tr h="235865">
                <a:tc>
                  <a:txBody>
                    <a:bodyPr/>
                    <a:lstStyle/>
                    <a:p>
                      <a:pPr marL="113030" algn="just">
                        <a:spcAft>
                          <a:spcPts val="600"/>
                        </a:spcAft>
                      </a:pPr>
                      <a:r>
                        <a:rPr lang="zh-CN" sz="1600" kern="100" dirty="0">
                          <a:effectLst/>
                          <a:latin typeface="+mn-ea"/>
                          <a:ea typeface="+mn-ea"/>
                          <a:cs typeface="Times New Roman" panose="02020603050405020304" pitchFamily="18" charset="0"/>
                        </a:rPr>
                        <a:t>所有的注释是否是最新的？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5973622"/>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所有的注释是清楚和正确？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lang="en-US" altLang="zh-CN" sz="1600" b="0" dirty="0">
                          <a:latin typeface="+mn-ea"/>
                          <a:ea typeface="+mn-ea"/>
                          <a:cs typeface="宋体" panose="02010600030101010101" pitchFamily="2" charset="-122"/>
                        </a:rPr>
                        <a:t>否</a:t>
                      </a:r>
                      <a:r>
                        <a:rPr lang="zh-CN" altLang="en-US" sz="1600" b="0" dirty="0">
                          <a:latin typeface="+mn-ea"/>
                          <a:ea typeface="+mn-ea"/>
                          <a:cs typeface="宋体" panose="02010600030101010101" pitchFamily="2" charset="-122"/>
                        </a:rPr>
                        <a:t>，</a:t>
                      </a:r>
                      <a:r>
                        <a:rPr lang="en-US" altLang="zh-CN" sz="1600" b="0" dirty="0" err="1">
                          <a:latin typeface="+mn-ea"/>
                          <a:ea typeface="+mn-ea"/>
                          <a:cs typeface="宋体" panose="02010600030101010101" pitchFamily="2" charset="-122"/>
                        </a:rPr>
                        <a:t>目前未达到完全清楚</a:t>
                      </a:r>
                      <a:endParaRPr lang="en-US" altLang="en-US" sz="1600" b="0" dirty="0">
                        <a:latin typeface="+mn-ea"/>
                        <a:ea typeface="+mn-ea"/>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8612289"/>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若代码修改注释是否很方便修改？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902834"/>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所有代码异常处理是否都有注释？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否，无异常处理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265311"/>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每一功能目的是否都有注释？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1425686"/>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是否按注释类型格式编写注释？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037186"/>
                  </a:ext>
                </a:extLst>
              </a:tr>
              <a:tr h="235865">
                <a:tc>
                  <a:txBody>
                    <a:bodyPr/>
                    <a:lstStyle/>
                    <a:p>
                      <a:pPr marL="113030" algn="just">
                        <a:spcAft>
                          <a:spcPts val="600"/>
                        </a:spcAft>
                      </a:pPr>
                      <a:r>
                        <a:rPr lang="zh-CN" sz="1600" kern="0">
                          <a:effectLst/>
                          <a:latin typeface="+mn-ea"/>
                          <a:ea typeface="+mn-ea"/>
                          <a:cs typeface="Times New Roman" panose="02020603050405020304" pitchFamily="18" charset="0"/>
                        </a:rPr>
                        <a:t>代码注释量是否达到了规定值？</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7165494"/>
                  </a:ext>
                </a:extLst>
              </a:tr>
              <a:tr h="235865">
                <a:tc>
                  <a:txBody>
                    <a:bodyPr/>
                    <a:lstStyle/>
                    <a:p>
                      <a:pPr algn="just">
                        <a:spcAft>
                          <a:spcPts val="600"/>
                        </a:spcAft>
                      </a:pPr>
                      <a:r>
                        <a:rPr lang="zh-CN" sz="1600" b="1" kern="100">
                          <a:effectLst/>
                          <a:latin typeface="+mn-ea"/>
                          <a:ea typeface="+mn-ea"/>
                          <a:cs typeface="Times New Roman" panose="02020603050405020304" pitchFamily="18" charset="0"/>
                        </a:rPr>
                        <a:t>源代码质量</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635049983"/>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所有变量的命名是否依照规则？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938380"/>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循环嵌套是否优化到最少？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否，无循环嵌套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2658234"/>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所有代码是否易懂？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515214"/>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所有设计要求是否都实现？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dirty="0">
                          <a:effectLst/>
                          <a:latin typeface="+mn-ea"/>
                          <a:ea typeface="+mn-ea"/>
                          <a:cs typeface="Times New Roman" panose="02020603050405020304" pitchFamily="18" charset="0"/>
                        </a:rPr>
                        <a:t>否，部分要求</a:t>
                      </a:r>
                      <a:r>
                        <a:rPr lang="zh-CN" altLang="en-US" sz="1600" kern="100" dirty="0">
                          <a:effectLst/>
                          <a:latin typeface="+mn-ea"/>
                          <a:ea typeface="+mn-ea"/>
                          <a:cs typeface="Times New Roman" panose="02020603050405020304" pitchFamily="18" charset="0"/>
                        </a:rPr>
                        <a:t>因技术有限</a:t>
                      </a:r>
                      <a:r>
                        <a:rPr lang="zh-CN" sz="1600" kern="100" dirty="0">
                          <a:effectLst/>
                          <a:latin typeface="+mn-ea"/>
                          <a:ea typeface="+mn-ea"/>
                          <a:cs typeface="Times New Roman" panose="02020603050405020304" pitchFamily="18" charset="0"/>
                        </a:rPr>
                        <a:t>未实现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0218418"/>
                  </a:ext>
                </a:extLst>
              </a:tr>
              <a:tr h="235865">
                <a:tc>
                  <a:txBody>
                    <a:bodyPr/>
                    <a:lstStyle/>
                    <a:p>
                      <a:pPr algn="just">
                        <a:spcAft>
                          <a:spcPts val="600"/>
                        </a:spcAft>
                      </a:pPr>
                      <a:r>
                        <a:rPr lang="zh-CN" sz="1600" b="1" kern="100">
                          <a:effectLst/>
                          <a:latin typeface="+mn-ea"/>
                          <a:ea typeface="+mn-ea"/>
                          <a:cs typeface="Times New Roman" panose="02020603050405020304" pitchFamily="18" charset="0"/>
                        </a:rPr>
                        <a:t>其它</a:t>
                      </a:r>
                      <a:r>
                        <a:rPr lang="en-US" sz="1600" b="1" kern="100">
                          <a:effectLst/>
                          <a:latin typeface="+mn-ea"/>
                          <a:ea typeface="+mn-ea"/>
                          <a:cs typeface="Times New Roman" panose="02020603050405020304" pitchFamily="18" charset="0"/>
                        </a:rPr>
                        <a:t>(</a:t>
                      </a:r>
                      <a:r>
                        <a:rPr lang="zh-CN" sz="1600" b="1" kern="100">
                          <a:effectLst/>
                          <a:latin typeface="+mn-ea"/>
                          <a:ea typeface="+mn-ea"/>
                          <a:cs typeface="Times New Roman" panose="02020603050405020304" pitchFamily="18" charset="0"/>
                        </a:rPr>
                        <a:t>根据情况添加</a:t>
                      </a:r>
                      <a:r>
                        <a:rPr lang="en-US" sz="1600" b="1" kern="100">
                          <a:effectLst/>
                          <a:latin typeface="+mn-ea"/>
                          <a:ea typeface="+mn-ea"/>
                          <a:cs typeface="Times New Roman" panose="02020603050405020304" pitchFamily="18" charset="0"/>
                        </a:rPr>
                        <a:t>)</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32532444"/>
                  </a:ext>
                </a:extLst>
              </a:tr>
              <a:tr h="235865">
                <a:tc>
                  <a:txBody>
                    <a:bodyPr/>
                    <a:lstStyle/>
                    <a:p>
                      <a:pPr algn="just">
                        <a:spcAft>
                          <a:spcPts val="600"/>
                        </a:spcAft>
                      </a:pPr>
                      <a:r>
                        <a:rPr lang="en-US" sz="1600" b="1"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0361882"/>
                  </a:ext>
                </a:extLst>
              </a:tr>
              <a:tr h="235865">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dirty="0">
                          <a:effectLst/>
                          <a:latin typeface="+mn-ea"/>
                          <a:ea typeface="+mn-ea"/>
                          <a:cs typeface="Times New Roman" panose="02020603050405020304" pitchFamily="18" charset="0"/>
                        </a:rPr>
                        <a:t> </a:t>
                      </a:r>
                      <a:endParaRPr lang="zh-CN" sz="16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8584398"/>
                  </a:ext>
                </a:extLst>
              </a:tr>
            </a:tbl>
          </a:graphicData>
        </a:graphic>
      </p:graphicFrame>
      <p:sp>
        <p:nvSpPr>
          <p:cNvPr id="8" name="文本框 7">
            <a:extLst>
              <a:ext uri="{FF2B5EF4-FFF2-40B4-BE49-F238E27FC236}">
                <a16:creationId xmlns:a16="http://schemas.microsoft.com/office/drawing/2014/main" id="{AA51B3E8-D1BB-4DD3-B7BC-D79946EBFD2E}"/>
              </a:ext>
            </a:extLst>
          </p:cNvPr>
          <p:cNvSpPr txBox="1"/>
          <p:nvPr/>
        </p:nvSpPr>
        <p:spPr>
          <a:xfrm>
            <a:off x="1538024" y="539215"/>
            <a:ext cx="7846585" cy="369332"/>
          </a:xfrm>
          <a:prstGeom prst="rect">
            <a:avLst/>
          </a:prstGeom>
          <a:noFill/>
          <a:ln w="9525">
            <a:noFill/>
          </a:ln>
        </p:spPr>
        <p:txBody>
          <a:bodyPr wrap="square">
            <a:spAutoFit/>
          </a:bodyPr>
          <a:lstStyle/>
          <a:p>
            <a:pPr indent="0"/>
            <a:r>
              <a:rPr lang="zh-CN" b="0" dirty="0">
                <a:latin typeface="Calibri" panose="020F0502020204030204" pitchFamily="34" charset="0"/>
                <a:ea typeface="宋体" panose="02010600030101010101" pitchFamily="2" charset="-122"/>
              </a:rPr>
              <a:t>评审对象：</a:t>
            </a:r>
            <a:r>
              <a:rPr lang="zh-CN" altLang="en-US" dirty="0">
                <a:latin typeface="Calibri" panose="020F0502020204030204" pitchFamily="34" charset="0"/>
                <a:ea typeface="宋体" panose="02010600030101010101" pitchFamily="2" charset="-122"/>
              </a:rPr>
              <a:t>我的</a:t>
            </a:r>
            <a:r>
              <a:rPr lang="zh-CN" b="0" dirty="0">
                <a:latin typeface="Calibri" panose="020F0502020204030204" pitchFamily="34" charset="0"/>
                <a:ea typeface="宋体" panose="02010600030101010101" pitchFamily="2" charset="-122"/>
              </a:rPr>
              <a:t>模块</a:t>
            </a:r>
            <a:r>
              <a:rPr lang="en-US" b="0" dirty="0">
                <a:latin typeface="Calibri" panose="020F0502020204030204" pitchFamily="34" charset="0"/>
                <a:ea typeface="宋体" panose="02010600030101010101" pitchFamily="2" charset="-122"/>
                <a:cs typeface="Times New Roman" panose="02020603050405020304" pitchFamily="18" charset="0"/>
              </a:rPr>
              <a:t>			</a:t>
            </a:r>
            <a:r>
              <a:rPr lang="en-US" dirty="0">
                <a:latin typeface="Calibri" panose="020F0502020204030204" pitchFamily="34" charset="0"/>
                <a:ea typeface="宋体" panose="02010600030101010101" pitchFamily="2" charset="-122"/>
                <a:cs typeface="Times New Roman" panose="02020603050405020304" pitchFamily="18" charset="0"/>
              </a:rPr>
              <a:t>	</a:t>
            </a:r>
            <a:r>
              <a:rPr lang="zh-CN" b="0" dirty="0">
                <a:latin typeface="Calibri" panose="020F0502020204030204" pitchFamily="34" charset="0"/>
                <a:ea typeface="宋体" panose="02010600030101010101" pitchFamily="2" charset="-122"/>
              </a:rPr>
              <a:t>评审日期：</a:t>
            </a:r>
            <a:r>
              <a:rPr lang="en-US" b="0" dirty="0">
                <a:latin typeface="Calibri" panose="020F0502020204030204" pitchFamily="34" charset="0"/>
                <a:ea typeface="宋体" panose="02010600030101010101" pitchFamily="2" charset="-122"/>
                <a:cs typeface="Times New Roman" panose="02020603050405020304" pitchFamily="18" charset="0"/>
              </a:rPr>
              <a:t>2019/6/4</a:t>
            </a:r>
            <a:endParaRPr lang="zh-CN" altLang="en-US" dirty="0"/>
          </a:p>
        </p:txBody>
      </p:sp>
      <p:sp>
        <p:nvSpPr>
          <p:cNvPr id="9" name="矩形 8">
            <a:extLst>
              <a:ext uri="{FF2B5EF4-FFF2-40B4-BE49-F238E27FC236}">
                <a16:creationId xmlns:a16="http://schemas.microsoft.com/office/drawing/2014/main" id="{058BA0E6-2E0F-4C65-ACD9-45A783C07CD0}"/>
              </a:ext>
            </a:extLst>
          </p:cNvPr>
          <p:cNvSpPr/>
          <p:nvPr/>
        </p:nvSpPr>
        <p:spPr>
          <a:xfrm>
            <a:off x="1538024" y="6198813"/>
            <a:ext cx="8711445" cy="646331"/>
          </a:xfrm>
          <a:prstGeom prst="rect">
            <a:avLst/>
          </a:prstGeom>
        </p:spPr>
        <p:txBody>
          <a:bodyPr wrap="square">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开发组长：</a:t>
            </a:r>
            <a:r>
              <a:rPr lang="zh-CN" altLang="en-US" kern="100" dirty="0">
                <a:latin typeface="Calibri" panose="020F0502020204030204" pitchFamily="34" charset="0"/>
                <a:ea typeface="宋体" panose="02010600030101010101" pitchFamily="2" charset="-122"/>
                <a:cs typeface="Times New Roman" panose="02020603050405020304" pitchFamily="18" charset="0"/>
              </a:rPr>
              <a:t>王烨涵</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检查人：</a:t>
            </a:r>
            <a:r>
              <a:rPr lang="zh-CN" altLang="en-US" kern="100" dirty="0">
                <a:latin typeface="Calibri" panose="020F0502020204030204" pitchFamily="34" charset="0"/>
                <a:ea typeface="宋体" panose="02010600030101010101" pitchFamily="2" charset="-122"/>
                <a:cs typeface="Times New Roman" panose="02020603050405020304" pitchFamily="18" charset="0"/>
              </a:rPr>
              <a:t>盛泽文</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en-US" kern="100" dirty="0">
                <a:latin typeface="Calibri" panose="020F0502020204030204" pitchFamily="34" charset="0"/>
                <a:ea typeface="宋体" panose="02010600030101010101" pitchFamily="2" charset="-122"/>
                <a:cs typeface="Times New Roman" panose="02020603050405020304" pitchFamily="18" charset="0"/>
              </a:rPr>
              <a:t>评分：</a:t>
            </a:r>
            <a:r>
              <a:rPr lang="en-US" altLang="zh-CN" kern="100" dirty="0">
                <a:latin typeface="Calibri" panose="020F0502020204030204" pitchFamily="34" charset="0"/>
                <a:ea typeface="宋体" panose="02010600030101010101" pitchFamily="2" charset="-122"/>
                <a:cs typeface="Times New Roman" panose="02020603050405020304" pitchFamily="18" charset="0"/>
              </a:rPr>
              <a:t>9/15</a:t>
            </a:r>
            <a:r>
              <a:rPr lang="zh-CN" altLang="en-US" kern="100" dirty="0">
                <a:latin typeface="Calibri" panose="020F0502020204030204" pitchFamily="34" charset="0"/>
                <a:ea typeface="宋体" panose="02010600030101010101" pitchFamily="2" charset="-122"/>
                <a:cs typeface="Times New Roman" panose="02020603050405020304" pitchFamily="18" charset="0"/>
              </a:rPr>
              <a:t>分</a:t>
            </a:r>
            <a:r>
              <a:rPr lang="zh-CN" altLang="zh-CN" kern="100" dirty="0">
                <a:latin typeface="Calibri" panose="020F0502020204030204" pitchFamily="34"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007690118"/>
      </p:ext>
    </p:extLst>
  </p:cSld>
  <p:clrMapOvr>
    <a:masterClrMapping/>
  </p:clrMapOvr>
  <p:transition spd="slow" advTm="3000">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B3407B4-8260-4DB1-882F-EBB509414F17}"/>
              </a:ext>
            </a:extLst>
          </p:cNvPr>
          <p:cNvGraphicFramePr>
            <a:graphicFrameLocks noGrp="1"/>
          </p:cNvGraphicFramePr>
          <p:nvPr>
            <p:extLst>
              <p:ext uri="{D42A27DB-BD31-4B8C-83A1-F6EECF244321}">
                <p14:modId xmlns:p14="http://schemas.microsoft.com/office/powerpoint/2010/main" val="501802463"/>
              </p:ext>
            </p:extLst>
          </p:nvPr>
        </p:nvGraphicFramePr>
        <p:xfrm>
          <a:off x="1354184" y="993360"/>
          <a:ext cx="8895285" cy="5120640"/>
        </p:xfrm>
        <a:graphic>
          <a:graphicData uri="http://schemas.openxmlformats.org/drawingml/2006/table">
            <a:tbl>
              <a:tblPr firstRow="1" firstCol="1" bandRow="1"/>
              <a:tblGrid>
                <a:gridCol w="4319521">
                  <a:extLst>
                    <a:ext uri="{9D8B030D-6E8A-4147-A177-3AD203B41FA5}">
                      <a16:colId xmlns:a16="http://schemas.microsoft.com/office/drawing/2014/main" val="4137359011"/>
                    </a:ext>
                  </a:extLst>
                </a:gridCol>
                <a:gridCol w="699583">
                  <a:extLst>
                    <a:ext uri="{9D8B030D-6E8A-4147-A177-3AD203B41FA5}">
                      <a16:colId xmlns:a16="http://schemas.microsoft.com/office/drawing/2014/main" val="3975242493"/>
                    </a:ext>
                  </a:extLst>
                </a:gridCol>
                <a:gridCol w="3876181">
                  <a:extLst>
                    <a:ext uri="{9D8B030D-6E8A-4147-A177-3AD203B41FA5}">
                      <a16:colId xmlns:a16="http://schemas.microsoft.com/office/drawing/2014/main" val="3419136557"/>
                    </a:ext>
                  </a:extLst>
                </a:gridCol>
              </a:tblGrid>
              <a:tr h="235865">
                <a:tc>
                  <a:txBody>
                    <a:bodyPr/>
                    <a:lstStyle/>
                    <a:p>
                      <a:pPr algn="ctr">
                        <a:spcAft>
                          <a:spcPts val="600"/>
                        </a:spcAft>
                      </a:pPr>
                      <a:r>
                        <a:rPr lang="zh-CN" sz="1600" b="1" kern="100">
                          <a:effectLst/>
                          <a:latin typeface="+mn-ea"/>
                          <a:ea typeface="+mn-ea"/>
                          <a:cs typeface="Times New Roman" panose="02020603050405020304" pitchFamily="18" charset="0"/>
                        </a:rPr>
                        <a:t>问题</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600"/>
                        </a:spcAft>
                      </a:pPr>
                      <a:r>
                        <a:rPr lang="zh-CN" sz="1600" b="1" kern="100">
                          <a:effectLst/>
                          <a:latin typeface="+mn-ea"/>
                          <a:ea typeface="+mn-ea"/>
                          <a:cs typeface="Times New Roman" panose="02020603050405020304" pitchFamily="18" charset="0"/>
                        </a:rPr>
                        <a:t>是</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600"/>
                        </a:spcAft>
                      </a:pPr>
                      <a:r>
                        <a:rPr lang="zh-CN" sz="1600" b="1" kern="100">
                          <a:effectLst/>
                          <a:latin typeface="+mn-ea"/>
                          <a:ea typeface="+mn-ea"/>
                          <a:cs typeface="Times New Roman" panose="02020603050405020304" pitchFamily="18" charset="0"/>
                        </a:rPr>
                        <a:t>否，指出问题所在或解释理由</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extLst>
                  <a:ext uri="{0D108BD9-81ED-4DB2-BD59-A6C34878D82A}">
                    <a16:rowId xmlns:a16="http://schemas.microsoft.com/office/drawing/2014/main" val="943070633"/>
                  </a:ext>
                </a:extLst>
              </a:tr>
              <a:tr h="235865">
                <a:tc>
                  <a:txBody>
                    <a:bodyPr/>
                    <a:lstStyle/>
                    <a:p>
                      <a:pPr algn="just">
                        <a:spcAft>
                          <a:spcPts val="600"/>
                        </a:spcAft>
                      </a:pPr>
                      <a:r>
                        <a:rPr lang="zh-CN" sz="1600" b="1" kern="100">
                          <a:effectLst/>
                          <a:latin typeface="+mn-ea"/>
                          <a:ea typeface="+mn-ea"/>
                          <a:cs typeface="Times New Roman" panose="02020603050405020304" pitchFamily="18" charset="0"/>
                        </a:rPr>
                        <a:t>总体</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35413414"/>
                  </a:ext>
                </a:extLst>
              </a:tr>
              <a:tr h="235865">
                <a:tc>
                  <a:txBody>
                    <a:bodyPr/>
                    <a:lstStyle/>
                    <a:p>
                      <a:pPr marL="113030" algn="just">
                        <a:spcAft>
                          <a:spcPts val="600"/>
                        </a:spcAft>
                      </a:pPr>
                      <a:r>
                        <a:rPr lang="zh-CN" sz="1600" kern="100" dirty="0">
                          <a:effectLst/>
                          <a:latin typeface="+mn-ea"/>
                          <a:ea typeface="+mn-ea"/>
                          <a:cs typeface="Times New Roman" panose="02020603050405020304" pitchFamily="18" charset="0"/>
                        </a:rPr>
                        <a:t>代码编制是否遵照编码规范？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否，部分一致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2679055"/>
                  </a:ext>
                </a:extLst>
              </a:tr>
              <a:tr h="235865">
                <a:tc>
                  <a:txBody>
                    <a:bodyPr/>
                    <a:lstStyle/>
                    <a:p>
                      <a:pPr marL="113030" algn="just">
                        <a:spcAft>
                          <a:spcPts val="600"/>
                        </a:spcAft>
                      </a:pPr>
                      <a:r>
                        <a:rPr lang="zh-CN" sz="1600" kern="100" dirty="0">
                          <a:effectLst/>
                          <a:latin typeface="+mn-ea"/>
                          <a:ea typeface="+mn-ea"/>
                          <a:cs typeface="Times New Roman" panose="02020603050405020304" pitchFamily="18" charset="0"/>
                        </a:rPr>
                        <a:t>缺陷修改是否完全完成？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否，部分修改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0269666"/>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所有的代码是否风格保持一致？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5181761"/>
                  </a:ext>
                </a:extLst>
              </a:tr>
              <a:tr h="235865">
                <a:tc>
                  <a:txBody>
                    <a:bodyPr/>
                    <a:lstStyle/>
                    <a:p>
                      <a:pPr algn="just">
                        <a:spcAft>
                          <a:spcPts val="600"/>
                        </a:spcAft>
                      </a:pPr>
                      <a:r>
                        <a:rPr lang="zh-CN" sz="1600" b="1" kern="100">
                          <a:effectLst/>
                          <a:latin typeface="+mn-ea"/>
                          <a:ea typeface="+mn-ea"/>
                          <a:cs typeface="Times New Roman" panose="02020603050405020304" pitchFamily="18" charset="0"/>
                        </a:rPr>
                        <a:t>注释</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79540386"/>
                  </a:ext>
                </a:extLst>
              </a:tr>
              <a:tr h="235865">
                <a:tc>
                  <a:txBody>
                    <a:bodyPr/>
                    <a:lstStyle/>
                    <a:p>
                      <a:pPr marL="113030" algn="just">
                        <a:spcAft>
                          <a:spcPts val="600"/>
                        </a:spcAft>
                      </a:pPr>
                      <a:r>
                        <a:rPr lang="zh-CN" sz="1600" kern="100" dirty="0">
                          <a:effectLst/>
                          <a:latin typeface="+mn-ea"/>
                          <a:ea typeface="+mn-ea"/>
                          <a:cs typeface="Times New Roman" panose="02020603050405020304" pitchFamily="18" charset="0"/>
                        </a:rPr>
                        <a:t>所有的注释是否是最新的？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5973622"/>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所有的注释是清楚和正确？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altLang="en-US" sz="1600" kern="100" dirty="0">
                          <a:effectLst/>
                          <a:latin typeface="+mn-ea"/>
                          <a:ea typeface="+mn-ea"/>
                          <a:cs typeface="Times New Roman" panose="02020603050405020304" pitchFamily="18" charset="0"/>
                        </a:rPr>
                        <a:t>是</a:t>
                      </a:r>
                      <a:endParaRPr lang="zh-CN" sz="16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600"/>
                        </a:spcAft>
                        <a:buClrTx/>
                        <a:buSzTx/>
                        <a:buFontTx/>
                        <a:buNone/>
                        <a:tabLst/>
                        <a:defRPr/>
                      </a:pPr>
                      <a:endParaRPr lang="en-US" altLang="en-US" sz="1600" b="0" dirty="0">
                        <a:latin typeface="+mn-ea"/>
                        <a:ea typeface="+mn-ea"/>
                        <a:cs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8612289"/>
                  </a:ext>
                </a:extLst>
              </a:tr>
              <a:tr h="235865">
                <a:tc>
                  <a:txBody>
                    <a:bodyPr/>
                    <a:lstStyle/>
                    <a:p>
                      <a:pPr marL="113030" algn="just">
                        <a:spcAft>
                          <a:spcPts val="600"/>
                        </a:spcAft>
                      </a:pPr>
                      <a:r>
                        <a:rPr lang="zh-CN" sz="1600" kern="100" dirty="0">
                          <a:effectLst/>
                          <a:latin typeface="+mn-ea"/>
                          <a:ea typeface="+mn-ea"/>
                          <a:cs typeface="Times New Roman" panose="02020603050405020304" pitchFamily="18" charset="0"/>
                        </a:rPr>
                        <a:t>若代码修改注释是否很方便修改？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902834"/>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所有代码异常处理是否都有注释？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否，无异常处理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265311"/>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每一功能目的是否都有注释？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1425686"/>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是否按注释类型格式编写注释？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037186"/>
                  </a:ext>
                </a:extLst>
              </a:tr>
              <a:tr h="235865">
                <a:tc>
                  <a:txBody>
                    <a:bodyPr/>
                    <a:lstStyle/>
                    <a:p>
                      <a:pPr marL="113030" algn="just">
                        <a:spcAft>
                          <a:spcPts val="600"/>
                        </a:spcAft>
                      </a:pPr>
                      <a:r>
                        <a:rPr lang="zh-CN" sz="1600" kern="0">
                          <a:effectLst/>
                          <a:latin typeface="+mn-ea"/>
                          <a:ea typeface="+mn-ea"/>
                          <a:cs typeface="Times New Roman" panose="02020603050405020304" pitchFamily="18" charset="0"/>
                        </a:rPr>
                        <a:t>代码注释量是否达到了规定值？</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7165494"/>
                  </a:ext>
                </a:extLst>
              </a:tr>
              <a:tr h="235865">
                <a:tc>
                  <a:txBody>
                    <a:bodyPr/>
                    <a:lstStyle/>
                    <a:p>
                      <a:pPr algn="just">
                        <a:spcAft>
                          <a:spcPts val="600"/>
                        </a:spcAft>
                      </a:pPr>
                      <a:r>
                        <a:rPr lang="zh-CN" sz="1600" b="1" kern="100">
                          <a:effectLst/>
                          <a:latin typeface="+mn-ea"/>
                          <a:ea typeface="+mn-ea"/>
                          <a:cs typeface="Times New Roman" panose="02020603050405020304" pitchFamily="18" charset="0"/>
                        </a:rPr>
                        <a:t>源代码质量</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635049983"/>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所有变量的命名是否依照规则？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938380"/>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循环嵌套是否优化到最少？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否，无循环嵌套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2658234"/>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所有代码是否易懂？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515214"/>
                  </a:ext>
                </a:extLst>
              </a:tr>
              <a:tr h="235865">
                <a:tc>
                  <a:txBody>
                    <a:bodyPr/>
                    <a:lstStyle/>
                    <a:p>
                      <a:pPr marL="113030" algn="just">
                        <a:spcAft>
                          <a:spcPts val="600"/>
                        </a:spcAft>
                      </a:pPr>
                      <a:r>
                        <a:rPr lang="zh-CN" sz="1600" kern="100">
                          <a:effectLst/>
                          <a:latin typeface="+mn-ea"/>
                          <a:ea typeface="+mn-ea"/>
                          <a:cs typeface="Times New Roman" panose="02020603050405020304" pitchFamily="18" charset="0"/>
                        </a:rPr>
                        <a:t>所有设计要求是否都实现？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a:effectLst/>
                          <a:latin typeface="+mn-ea"/>
                          <a:ea typeface="+mn-ea"/>
                          <a:cs typeface="Times New Roman" panose="02020603050405020304" pitchFamily="18" charset="0"/>
                        </a:rPr>
                        <a:t>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zh-CN" sz="1600" kern="100" dirty="0">
                          <a:effectLst/>
                          <a:latin typeface="+mn-ea"/>
                          <a:ea typeface="+mn-ea"/>
                          <a:cs typeface="Times New Roman" panose="02020603050405020304" pitchFamily="18" charset="0"/>
                        </a:rPr>
                        <a:t>否，部分要求</a:t>
                      </a:r>
                      <a:r>
                        <a:rPr lang="zh-CN" altLang="en-US" sz="1600" kern="100" dirty="0">
                          <a:effectLst/>
                          <a:latin typeface="+mn-ea"/>
                          <a:ea typeface="+mn-ea"/>
                          <a:cs typeface="Times New Roman" panose="02020603050405020304" pitchFamily="18" charset="0"/>
                        </a:rPr>
                        <a:t>因技术有限</a:t>
                      </a:r>
                      <a:r>
                        <a:rPr lang="zh-CN" sz="1600" kern="100" dirty="0">
                          <a:effectLst/>
                          <a:latin typeface="+mn-ea"/>
                          <a:ea typeface="+mn-ea"/>
                          <a:cs typeface="Times New Roman" panose="02020603050405020304" pitchFamily="18" charset="0"/>
                        </a:rPr>
                        <a:t>未实现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0218418"/>
                  </a:ext>
                </a:extLst>
              </a:tr>
              <a:tr h="235865">
                <a:tc>
                  <a:txBody>
                    <a:bodyPr/>
                    <a:lstStyle/>
                    <a:p>
                      <a:pPr algn="just">
                        <a:spcAft>
                          <a:spcPts val="600"/>
                        </a:spcAft>
                      </a:pPr>
                      <a:r>
                        <a:rPr lang="zh-CN" sz="1600" b="1" kern="100">
                          <a:effectLst/>
                          <a:latin typeface="+mn-ea"/>
                          <a:ea typeface="+mn-ea"/>
                          <a:cs typeface="Times New Roman" panose="02020603050405020304" pitchFamily="18" charset="0"/>
                        </a:rPr>
                        <a:t>其它</a:t>
                      </a:r>
                      <a:r>
                        <a:rPr lang="en-US" sz="1600" b="1" kern="100">
                          <a:effectLst/>
                          <a:latin typeface="+mn-ea"/>
                          <a:ea typeface="+mn-ea"/>
                          <a:cs typeface="Times New Roman" panose="02020603050405020304" pitchFamily="18" charset="0"/>
                        </a:rPr>
                        <a:t>(</a:t>
                      </a:r>
                      <a:r>
                        <a:rPr lang="zh-CN" sz="1600" b="1" kern="100">
                          <a:effectLst/>
                          <a:latin typeface="+mn-ea"/>
                          <a:ea typeface="+mn-ea"/>
                          <a:cs typeface="Times New Roman" panose="02020603050405020304" pitchFamily="18" charset="0"/>
                        </a:rPr>
                        <a:t>根据情况添加</a:t>
                      </a:r>
                      <a:r>
                        <a:rPr lang="en-US" sz="1600" b="1" kern="100">
                          <a:effectLst/>
                          <a:latin typeface="+mn-ea"/>
                          <a:ea typeface="+mn-ea"/>
                          <a:cs typeface="Times New Roman" panose="02020603050405020304" pitchFamily="18" charset="0"/>
                        </a:rPr>
                        <a:t>)</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32532444"/>
                  </a:ext>
                </a:extLst>
              </a:tr>
              <a:tr h="235865">
                <a:tc>
                  <a:txBody>
                    <a:bodyPr/>
                    <a:lstStyle/>
                    <a:p>
                      <a:pPr algn="just">
                        <a:spcAft>
                          <a:spcPts val="600"/>
                        </a:spcAft>
                      </a:pPr>
                      <a:r>
                        <a:rPr lang="en-US" sz="1600" b="1"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0361882"/>
                  </a:ext>
                </a:extLst>
              </a:tr>
              <a:tr h="235865">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a:effectLst/>
                          <a:latin typeface="+mn-ea"/>
                          <a:ea typeface="+mn-ea"/>
                          <a:cs typeface="Times New Roman" panose="02020603050405020304" pitchFamily="18" charset="0"/>
                        </a:rPr>
                        <a:t> </a:t>
                      </a:r>
                      <a:endParaRPr lang="zh-CN" sz="1600" kern="10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600"/>
                        </a:spcAft>
                      </a:pPr>
                      <a:r>
                        <a:rPr lang="en-US" sz="1600" kern="100" dirty="0">
                          <a:effectLst/>
                          <a:latin typeface="+mn-ea"/>
                          <a:ea typeface="+mn-ea"/>
                          <a:cs typeface="Times New Roman" panose="02020603050405020304" pitchFamily="18" charset="0"/>
                        </a:rPr>
                        <a:t> </a:t>
                      </a:r>
                      <a:endParaRPr lang="zh-CN" sz="16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8584398"/>
                  </a:ext>
                </a:extLst>
              </a:tr>
            </a:tbl>
          </a:graphicData>
        </a:graphic>
      </p:graphicFrame>
      <p:sp>
        <p:nvSpPr>
          <p:cNvPr id="8" name="文本框 7">
            <a:extLst>
              <a:ext uri="{FF2B5EF4-FFF2-40B4-BE49-F238E27FC236}">
                <a16:creationId xmlns:a16="http://schemas.microsoft.com/office/drawing/2014/main" id="{AA51B3E8-D1BB-4DD3-B7BC-D79946EBFD2E}"/>
              </a:ext>
            </a:extLst>
          </p:cNvPr>
          <p:cNvSpPr txBox="1"/>
          <p:nvPr/>
        </p:nvSpPr>
        <p:spPr>
          <a:xfrm>
            <a:off x="1538024" y="539215"/>
            <a:ext cx="8711444" cy="369332"/>
          </a:xfrm>
          <a:prstGeom prst="rect">
            <a:avLst/>
          </a:prstGeom>
          <a:noFill/>
          <a:ln w="9525">
            <a:noFill/>
          </a:ln>
        </p:spPr>
        <p:txBody>
          <a:bodyPr wrap="square">
            <a:spAutoFit/>
          </a:bodyPr>
          <a:lstStyle/>
          <a:p>
            <a:pPr indent="0"/>
            <a:r>
              <a:rPr lang="zh-CN" b="0" dirty="0">
                <a:latin typeface="Calibri" panose="020F0502020204030204" pitchFamily="34" charset="0"/>
                <a:ea typeface="宋体" panose="02010600030101010101" pitchFamily="2" charset="-122"/>
              </a:rPr>
              <a:t>评审对象：</a:t>
            </a:r>
            <a:r>
              <a:rPr lang="zh-CN" altLang="en-US" dirty="0">
                <a:latin typeface="Calibri" panose="020F0502020204030204" pitchFamily="34" charset="0"/>
                <a:ea typeface="宋体" panose="02010600030101010101" pitchFamily="2" charset="-122"/>
              </a:rPr>
              <a:t>睡眠圈和小屋</a:t>
            </a:r>
            <a:r>
              <a:rPr lang="zh-CN" b="0" dirty="0">
                <a:latin typeface="Calibri" panose="020F0502020204030204" pitchFamily="34" charset="0"/>
                <a:ea typeface="宋体" panose="02010600030101010101" pitchFamily="2" charset="-122"/>
              </a:rPr>
              <a:t>模块</a:t>
            </a:r>
            <a:r>
              <a:rPr lang="en-US" b="0" dirty="0">
                <a:latin typeface="Calibri" panose="020F0502020204030204" pitchFamily="34" charset="0"/>
                <a:ea typeface="宋体" panose="02010600030101010101" pitchFamily="2" charset="-122"/>
                <a:cs typeface="Times New Roman" panose="02020603050405020304" pitchFamily="18" charset="0"/>
              </a:rPr>
              <a:t>			</a:t>
            </a:r>
            <a:r>
              <a:rPr lang="en-US" dirty="0">
                <a:latin typeface="Calibri" panose="020F0502020204030204" pitchFamily="34" charset="0"/>
                <a:ea typeface="宋体" panose="02010600030101010101" pitchFamily="2" charset="-122"/>
                <a:cs typeface="Times New Roman" panose="02020603050405020304" pitchFamily="18" charset="0"/>
              </a:rPr>
              <a:t>	</a:t>
            </a:r>
            <a:r>
              <a:rPr lang="zh-CN" b="0" dirty="0">
                <a:latin typeface="Calibri" panose="020F0502020204030204" pitchFamily="34" charset="0"/>
                <a:ea typeface="宋体" panose="02010600030101010101" pitchFamily="2" charset="-122"/>
              </a:rPr>
              <a:t>评审日期：</a:t>
            </a:r>
            <a:r>
              <a:rPr lang="en-US" b="0" dirty="0">
                <a:latin typeface="Calibri" panose="020F0502020204030204" pitchFamily="34" charset="0"/>
                <a:ea typeface="宋体" panose="02010600030101010101" pitchFamily="2" charset="-122"/>
                <a:cs typeface="Times New Roman" panose="02020603050405020304" pitchFamily="18" charset="0"/>
              </a:rPr>
              <a:t>2019/6/4</a:t>
            </a:r>
            <a:endParaRPr lang="zh-CN" altLang="en-US" dirty="0"/>
          </a:p>
        </p:txBody>
      </p:sp>
      <p:sp>
        <p:nvSpPr>
          <p:cNvPr id="9" name="矩形 8">
            <a:extLst>
              <a:ext uri="{FF2B5EF4-FFF2-40B4-BE49-F238E27FC236}">
                <a16:creationId xmlns:a16="http://schemas.microsoft.com/office/drawing/2014/main" id="{058BA0E6-2E0F-4C65-ACD9-45A783C07CD0}"/>
              </a:ext>
            </a:extLst>
          </p:cNvPr>
          <p:cNvSpPr/>
          <p:nvPr/>
        </p:nvSpPr>
        <p:spPr>
          <a:xfrm>
            <a:off x="1538024" y="6198813"/>
            <a:ext cx="8711445" cy="646331"/>
          </a:xfrm>
          <a:prstGeom prst="rect">
            <a:avLst/>
          </a:prstGeom>
        </p:spPr>
        <p:txBody>
          <a:bodyPr wrap="square">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开发组长：</a:t>
            </a:r>
            <a:r>
              <a:rPr lang="zh-CN" altLang="en-US" kern="100" dirty="0">
                <a:latin typeface="Calibri" panose="020F0502020204030204" pitchFamily="34" charset="0"/>
                <a:ea typeface="宋体" panose="02010600030101010101" pitchFamily="2" charset="-122"/>
                <a:cs typeface="Times New Roman" panose="02020603050405020304" pitchFamily="18" charset="0"/>
              </a:rPr>
              <a:t>韩宇</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检查人：</a:t>
            </a:r>
            <a:r>
              <a:rPr lang="zh-CN" altLang="en-US" kern="100" dirty="0">
                <a:latin typeface="Calibri" panose="020F0502020204030204" pitchFamily="34" charset="0"/>
                <a:ea typeface="宋体" panose="02010600030101010101" pitchFamily="2" charset="-122"/>
                <a:cs typeface="Times New Roman" panose="02020603050405020304" pitchFamily="18" charset="0"/>
              </a:rPr>
              <a:t>王烨涵</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en-US" kern="100" dirty="0">
                <a:latin typeface="Calibri" panose="020F0502020204030204" pitchFamily="34" charset="0"/>
                <a:ea typeface="宋体" panose="02010600030101010101" pitchFamily="2" charset="-122"/>
                <a:cs typeface="Times New Roman" panose="02020603050405020304" pitchFamily="18" charset="0"/>
              </a:rPr>
              <a:t>评分：</a:t>
            </a:r>
            <a:r>
              <a:rPr lang="en-US" altLang="zh-CN" kern="100" dirty="0">
                <a:latin typeface="Calibri" panose="020F0502020204030204" pitchFamily="34" charset="0"/>
                <a:ea typeface="宋体" panose="02010600030101010101" pitchFamily="2" charset="-122"/>
                <a:cs typeface="Times New Roman" panose="02020603050405020304" pitchFamily="18" charset="0"/>
              </a:rPr>
              <a:t>10/15</a:t>
            </a:r>
            <a:r>
              <a:rPr lang="zh-CN" altLang="en-US" kern="100" dirty="0">
                <a:latin typeface="Calibri" panose="020F0502020204030204" pitchFamily="34" charset="0"/>
                <a:ea typeface="宋体" panose="02010600030101010101" pitchFamily="2" charset="-122"/>
                <a:cs typeface="Times New Roman" panose="02020603050405020304" pitchFamily="18" charset="0"/>
              </a:rPr>
              <a:t>分</a:t>
            </a:r>
            <a:r>
              <a:rPr lang="zh-CN" altLang="zh-CN" kern="100" dirty="0">
                <a:latin typeface="Calibri" panose="020F0502020204030204" pitchFamily="34"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63363599"/>
      </p:ext>
    </p:extLst>
  </p:cSld>
  <p:clrMapOvr>
    <a:masterClrMapping/>
  </p:clrMapOvr>
  <p:transition spd="slow" advTm="3000">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47" y="238842"/>
            <a:ext cx="2358887" cy="521970"/>
          </a:xfrm>
          <a:prstGeom prst="rect">
            <a:avLst/>
          </a:prstGeom>
          <a:noFill/>
        </p:spPr>
        <p:txBody>
          <a:bodyPr wrap="square" rtlCol="0">
            <a:spAutoFit/>
          </a:bodyPr>
          <a:lstStyle/>
          <a:p>
            <a:r>
              <a:rPr lang="zh-CN" altLang="en-US" sz="2800" dirty="0"/>
              <a:t>黑盒测试用例</a:t>
            </a:r>
          </a:p>
        </p:txBody>
      </p:sp>
      <p:graphicFrame>
        <p:nvGraphicFramePr>
          <p:cNvPr id="5" name="表格 4"/>
          <p:cNvGraphicFramePr/>
          <p:nvPr>
            <p:extLst>
              <p:ext uri="{D42A27DB-BD31-4B8C-83A1-F6EECF244321}">
                <p14:modId xmlns:p14="http://schemas.microsoft.com/office/powerpoint/2010/main" val="21706302"/>
              </p:ext>
            </p:extLst>
          </p:nvPr>
        </p:nvGraphicFramePr>
        <p:xfrm>
          <a:off x="1139687" y="1231353"/>
          <a:ext cx="10164417" cy="5038052"/>
        </p:xfrm>
        <a:graphic>
          <a:graphicData uri="http://schemas.openxmlformats.org/drawingml/2006/table">
            <a:tbl>
              <a:tblPr firstRow="1" bandRow="1">
                <a:tableStyleId>{5940675A-B579-460E-94D1-54222C63F5DA}</a:tableStyleId>
              </a:tblPr>
              <a:tblGrid>
                <a:gridCol w="1391479">
                  <a:extLst>
                    <a:ext uri="{9D8B030D-6E8A-4147-A177-3AD203B41FA5}">
                      <a16:colId xmlns:a16="http://schemas.microsoft.com/office/drawing/2014/main" val="20000"/>
                    </a:ext>
                  </a:extLst>
                </a:gridCol>
                <a:gridCol w="2400808">
                  <a:extLst>
                    <a:ext uri="{9D8B030D-6E8A-4147-A177-3AD203B41FA5}">
                      <a16:colId xmlns:a16="http://schemas.microsoft.com/office/drawing/2014/main" val="20001"/>
                    </a:ext>
                  </a:extLst>
                </a:gridCol>
                <a:gridCol w="2144687">
                  <a:extLst>
                    <a:ext uri="{9D8B030D-6E8A-4147-A177-3AD203B41FA5}">
                      <a16:colId xmlns:a16="http://schemas.microsoft.com/office/drawing/2014/main" val="20002"/>
                    </a:ext>
                  </a:extLst>
                </a:gridCol>
                <a:gridCol w="4227443">
                  <a:extLst>
                    <a:ext uri="{9D8B030D-6E8A-4147-A177-3AD203B41FA5}">
                      <a16:colId xmlns:a16="http://schemas.microsoft.com/office/drawing/2014/main" val="20003"/>
                    </a:ext>
                  </a:extLst>
                </a:gridCol>
              </a:tblGrid>
              <a:tr h="343081">
                <a:tc gridSpan="4">
                  <a:txBody>
                    <a:bodyPr/>
                    <a:lstStyle/>
                    <a:p>
                      <a:pPr indent="0">
                        <a:buNone/>
                      </a:pPr>
                      <a:r>
                        <a:rPr lang="en-US" sz="1800" b="0">
                          <a:latin typeface="Calibri" panose="020F0502020204030204" pitchFamily="34" charset="0"/>
                          <a:cs typeface="Calibri" panose="020F0502020204030204" pitchFamily="34" charset="0"/>
                        </a:rPr>
                        <a:t>测试模块</a:t>
                      </a:r>
                      <a:r>
                        <a:rPr lang="en-US" sz="1800" b="0">
                          <a:latin typeface="宋体" panose="02010600030101010101" pitchFamily="2" charset="-122"/>
                          <a:ea typeface="宋体" panose="02010600030101010101" pitchFamily="2" charset="-122"/>
                          <a:cs typeface="宋体" panose="02010600030101010101" pitchFamily="2" charset="-122"/>
                        </a:rPr>
                        <a:t>：设置</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343081">
                <a:tc gridSpan="4">
                  <a:txBody>
                    <a:bodyPr/>
                    <a:lstStyle/>
                    <a:p>
                      <a:pPr indent="0">
                        <a:buNone/>
                      </a:pPr>
                      <a:r>
                        <a:rPr lang="en-US" sz="1800" b="0" dirty="0">
                          <a:latin typeface="Calibri" panose="020F0502020204030204" pitchFamily="34" charset="0"/>
                          <a:cs typeface="Calibri" panose="020F0502020204030204" pitchFamily="34" charset="0"/>
                        </a:rPr>
                        <a:t>标识符</a:t>
                      </a:r>
                      <a:r>
                        <a:rPr lang="en-US" sz="1800" b="0" dirty="0">
                          <a:latin typeface="宋体" panose="02010600030101010101" pitchFamily="2" charset="-122"/>
                          <a:ea typeface="宋体" panose="02010600030101010101" pitchFamily="2" charset="-122"/>
                          <a:cs typeface="宋体" panose="02010600030101010101" pitchFamily="2" charset="-122"/>
                        </a:rPr>
                        <a:t>：2.0.0</a:t>
                      </a:r>
                      <a:endParaRPr lang="en-US" altLang="en-US" sz="18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1"/>
                  </a:ext>
                </a:extLst>
              </a:tr>
              <a:tr h="686162">
                <a:tc gridSpan="4">
                  <a:txBody>
                    <a:bodyPr/>
                    <a:lstStyle/>
                    <a:p>
                      <a:pPr indent="0">
                        <a:buNone/>
                      </a:pPr>
                      <a:r>
                        <a:rPr lang="en-US" sz="1800" b="0">
                          <a:latin typeface="Calibri" panose="020F0502020204030204" pitchFamily="34" charset="0"/>
                          <a:cs typeface="Calibri" panose="020F0502020204030204" pitchFamily="34" charset="0"/>
                        </a:rPr>
                        <a:t>测试项</a:t>
                      </a:r>
                      <a:r>
                        <a:rPr lang="en-US" sz="1800" b="0">
                          <a:latin typeface="宋体" panose="02010600030101010101" pitchFamily="2" charset="-122"/>
                          <a:ea typeface="宋体" panose="02010600030101010101" pitchFamily="2" charset="-122"/>
                          <a:cs typeface="宋体" panose="02010600030101010101" pitchFamily="2" charset="-122"/>
                        </a:rPr>
                        <a:t>：设定的时间是否能正常显示并且保存至数据库、点击用户反馈按钮是否能进入反馈界面</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2"/>
                  </a:ext>
                </a:extLst>
              </a:tr>
              <a:tr h="343081">
                <a:tc gridSpan="4">
                  <a:txBody>
                    <a:bodyPr/>
                    <a:lstStyle/>
                    <a:p>
                      <a:pPr indent="0">
                        <a:buNone/>
                      </a:pPr>
                      <a:r>
                        <a:rPr lang="en-US" sz="1800" b="0">
                          <a:latin typeface="Calibri" panose="020F0502020204030204" pitchFamily="34" charset="0"/>
                          <a:cs typeface="Calibri" panose="020F0502020204030204" pitchFamily="34" charset="0"/>
                        </a:rPr>
                        <a:t>测试环境</a:t>
                      </a:r>
                      <a:r>
                        <a:rPr lang="en-US" sz="1800" b="0">
                          <a:latin typeface="宋体" panose="02010600030101010101" pitchFamily="2" charset="-122"/>
                          <a:ea typeface="宋体" panose="02010600030101010101" pitchFamily="2" charset="-122"/>
                          <a:cs typeface="宋体" panose="02010600030101010101" pitchFamily="2" charset="-122"/>
                        </a:rPr>
                        <a:t>：微信w</a:t>
                      </a:r>
                      <a:r>
                        <a:rPr lang="en-US" sz="1800" b="0">
                          <a:latin typeface="Calibri" panose="020F0502020204030204" pitchFamily="34" charset="0"/>
                          <a:cs typeface="Calibri" panose="020F0502020204030204" pitchFamily="34" charset="0"/>
                        </a:rPr>
                        <a:t>eb</a:t>
                      </a:r>
                      <a:r>
                        <a:rPr lang="en-US" sz="1800" b="0">
                          <a:latin typeface="宋体" panose="02010600030101010101" pitchFamily="2" charset="-122"/>
                          <a:ea typeface="宋体" panose="02010600030101010101" pitchFamily="2" charset="-122"/>
                          <a:cs typeface="宋体" panose="02010600030101010101" pitchFamily="2" charset="-122"/>
                        </a:rPr>
                        <a:t>开发者工具</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3"/>
                  </a:ext>
                </a:extLst>
              </a:tr>
              <a:tr h="343081">
                <a:tc gridSpan="4">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前置条件：数据库和其他功能运行环境正常</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4"/>
                  </a:ext>
                </a:extLst>
              </a:tr>
              <a:tr h="1029244">
                <a:tc gridSpan="4">
                  <a:txBody>
                    <a:bodyPr/>
                    <a:lstStyle/>
                    <a:p>
                      <a:pPr indent="0">
                        <a:buNone/>
                      </a:pPr>
                      <a:r>
                        <a:rPr lang="en-US" sz="1800" b="0">
                          <a:latin typeface="Calibri" panose="020F0502020204030204" pitchFamily="34" charset="0"/>
                          <a:cs typeface="Calibri" panose="020F0502020204030204" pitchFamily="34" charset="0"/>
                        </a:rPr>
                        <a:t>操作步骤</a:t>
                      </a:r>
                      <a:r>
                        <a:rPr lang="en-US" sz="1800" b="0">
                          <a:latin typeface="宋体" panose="02010600030101010101" pitchFamily="2" charset="-122"/>
                          <a:ea typeface="宋体" panose="02010600030101010101" pitchFamily="2" charset="-122"/>
                          <a:cs typeface="宋体" panose="02010600030101010101" pitchFamily="2" charset="-122"/>
                        </a:rPr>
                        <a:t>：1.设定睡眠时间和提醒时间2.切换到其他页面或返回微信3.返回设置页面检查设定的时间还在4.点击用户反馈按钮和返回键</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r h="438448">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子用例编码</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pitchFamily="34" charset="0"/>
                          <a:cs typeface="Calibri" panose="020F0502020204030204" pitchFamily="34" charset="0"/>
                        </a:rPr>
                        <a:t>输入数据</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pitchFamily="34" charset="0"/>
                          <a:cs typeface="Calibri" panose="020F0502020204030204" pitchFamily="34" charset="0"/>
                        </a:rPr>
                        <a:t>期望输出</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pitchFamily="34" charset="0"/>
                          <a:cs typeface="Calibri" panose="020F0502020204030204" pitchFamily="34" charset="0"/>
                        </a:rPr>
                        <a:t>实际结果</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0299">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2.1.0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设定睡眠时间23</a:t>
                      </a:r>
                      <a:r>
                        <a:rPr lang="en-US" sz="1800" b="0">
                          <a:latin typeface="Calibri" panose="020F0502020204030204" pitchFamily="34" charset="0"/>
                          <a:cs typeface="Calibri" panose="020F0502020204030204" pitchFamily="34" charset="0"/>
                        </a:rPr>
                        <a:t>:00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显示23:00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显示23</a:t>
                      </a:r>
                      <a:r>
                        <a:rPr lang="en-US" sz="1800" b="0">
                          <a:latin typeface="Calibri" panose="020F0502020204030204" pitchFamily="34" charset="0"/>
                          <a:cs typeface="Calibri" panose="020F0502020204030204" pitchFamily="34" charset="0"/>
                        </a:rPr>
                        <a:t>:00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5413">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2.2.0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设定提醒时间5</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显示5min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显示5</a:t>
                      </a:r>
                      <a:r>
                        <a:rPr lang="en-US" sz="1800" b="0">
                          <a:latin typeface="Calibri" panose="020F0502020204030204" pitchFamily="34" charset="0"/>
                          <a:cs typeface="Calibri" panose="020F0502020204030204" pitchFamily="34" charset="0"/>
                        </a:rPr>
                        <a:t>min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686162">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2.3.0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点击用户反馈按钮</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进入用户反馈界面</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latin typeface="宋体" panose="02010600030101010101" pitchFamily="2" charset="-122"/>
                          <a:ea typeface="宋体" panose="02010600030101010101" pitchFamily="2" charset="-122"/>
                          <a:cs typeface="宋体" panose="02010600030101010101" pitchFamily="2" charset="-122"/>
                        </a:rPr>
                        <a:t>进入用户反馈界面</a:t>
                      </a:r>
                      <a:endParaRPr lang="en-US" altLang="en-US" sz="18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00" name="文本框 99"/>
          <p:cNvSpPr txBox="1"/>
          <p:nvPr/>
        </p:nvSpPr>
        <p:spPr>
          <a:xfrm>
            <a:off x="3390900" y="4217035"/>
            <a:ext cx="5080000" cy="252730"/>
          </a:xfrm>
          <a:prstGeom prst="rect">
            <a:avLst/>
          </a:prstGeom>
          <a:noFill/>
          <a:ln w="9525">
            <a:noFill/>
          </a:ln>
        </p:spPr>
        <p:txBody>
          <a:bodyPr>
            <a:spAutoFit/>
          </a:bodyPr>
          <a:lstStyle/>
          <a:p>
            <a:pPr indent="0"/>
            <a:r>
              <a:rPr lang="en-US" sz="1050" b="0">
                <a:latin typeface="Calibri" panose="020F0502020204030204" pitchFamily="34" charset="0"/>
                <a:ea typeface="宋体" panose="02010600030101010101" pitchFamily="2" charset="-122"/>
                <a:cs typeface="Times New Roman" panose="02020603050405020304" pitchFamily="18" charset="0"/>
              </a:rPr>
              <a:t> </a:t>
            </a:r>
            <a:endParaRPr lang="zh-CN" altLang="en-US"/>
          </a:p>
        </p:txBody>
      </p:sp>
    </p:spTree>
    <p:extLst>
      <p:ext uri="{BB962C8B-B14F-4D97-AF65-F5344CB8AC3E}">
        <p14:creationId xmlns:p14="http://schemas.microsoft.com/office/powerpoint/2010/main" val="3957023775"/>
      </p:ext>
    </p:extLst>
  </p:cSld>
  <p:clrMapOvr>
    <a:masterClrMapping/>
  </p:clrMapOvr>
  <p:transition spd="slow" advTm="3000">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5A3422B2-BAA9-4276-8FB3-D3B14ED43681}"/>
              </a:ext>
            </a:extLst>
          </p:cNvPr>
          <p:cNvGraphicFramePr>
            <a:graphicFrameLocks noGrp="1"/>
          </p:cNvGraphicFramePr>
          <p:nvPr>
            <p:extLst>
              <p:ext uri="{D42A27DB-BD31-4B8C-83A1-F6EECF244321}">
                <p14:modId xmlns:p14="http://schemas.microsoft.com/office/powerpoint/2010/main" val="3213666357"/>
              </p:ext>
            </p:extLst>
          </p:nvPr>
        </p:nvGraphicFramePr>
        <p:xfrm>
          <a:off x="993913" y="1603512"/>
          <a:ext cx="10204173" cy="4329610"/>
        </p:xfrm>
        <a:graphic>
          <a:graphicData uri="http://schemas.openxmlformats.org/drawingml/2006/table">
            <a:tbl>
              <a:tblPr firstRow="1" firstCol="1" bandRow="1"/>
              <a:tblGrid>
                <a:gridCol w="1657190">
                  <a:extLst>
                    <a:ext uri="{9D8B030D-6E8A-4147-A177-3AD203B41FA5}">
                      <a16:colId xmlns:a16="http://schemas.microsoft.com/office/drawing/2014/main" val="333119594"/>
                    </a:ext>
                  </a:extLst>
                </a:gridCol>
                <a:gridCol w="2885714">
                  <a:extLst>
                    <a:ext uri="{9D8B030D-6E8A-4147-A177-3AD203B41FA5}">
                      <a16:colId xmlns:a16="http://schemas.microsoft.com/office/drawing/2014/main" val="860964647"/>
                    </a:ext>
                  </a:extLst>
                </a:gridCol>
                <a:gridCol w="3065324">
                  <a:extLst>
                    <a:ext uri="{9D8B030D-6E8A-4147-A177-3AD203B41FA5}">
                      <a16:colId xmlns:a16="http://schemas.microsoft.com/office/drawing/2014/main" val="2751331803"/>
                    </a:ext>
                  </a:extLst>
                </a:gridCol>
                <a:gridCol w="2595945">
                  <a:extLst>
                    <a:ext uri="{9D8B030D-6E8A-4147-A177-3AD203B41FA5}">
                      <a16:colId xmlns:a16="http://schemas.microsoft.com/office/drawing/2014/main" val="1582573481"/>
                    </a:ext>
                  </a:extLst>
                </a:gridCol>
              </a:tblGrid>
              <a:tr h="420455">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测试模块：睡眠小屋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70879325"/>
                  </a:ext>
                </a:extLst>
              </a:tr>
              <a:tr h="420455">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标识符：</a:t>
                      </a:r>
                      <a:r>
                        <a:rPr lang="en-US" sz="1800" kern="100">
                          <a:effectLst/>
                          <a:latin typeface="Calibri" panose="020F0502020204030204" pitchFamily="34" charset="0"/>
                          <a:ea typeface="宋体" panose="02010600030101010101" pitchFamily="2" charset="-122"/>
                          <a:cs typeface="Times New Roman" panose="02020603050405020304" pitchFamily="18" charset="0"/>
                        </a:rPr>
                        <a:t>3.0.0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45190511"/>
                  </a:ext>
                </a:extLst>
              </a:tr>
              <a:tr h="420455">
                <a:tc gridSpan="4">
                  <a:txBody>
                    <a:bodyPr/>
                    <a:lstStyle/>
                    <a:p>
                      <a:pPr algn="just">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测试项：是否能进入睡眠小屋的界面、用户是否能拖动家具对进行装饰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20420191"/>
                  </a:ext>
                </a:extLst>
              </a:tr>
              <a:tr h="420455">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测试环境：微信</a:t>
                      </a:r>
                      <a:r>
                        <a:rPr lang="en-US" sz="1800" kern="100">
                          <a:effectLst/>
                          <a:latin typeface="Calibri" panose="020F0502020204030204" pitchFamily="34" charset="0"/>
                          <a:ea typeface="宋体" panose="02010600030101010101" pitchFamily="2" charset="-122"/>
                          <a:cs typeface="Times New Roman" panose="02020603050405020304" pitchFamily="18" charset="0"/>
                        </a:rPr>
                        <a:t>web</a:t>
                      </a:r>
                      <a:r>
                        <a:rPr lang="zh-CN" sz="1800" kern="100">
                          <a:effectLst/>
                          <a:latin typeface="Calibri" panose="020F0502020204030204" pitchFamily="34" charset="0"/>
                          <a:ea typeface="宋体" panose="02010600030101010101" pitchFamily="2" charset="-122"/>
                          <a:cs typeface="Times New Roman" panose="02020603050405020304" pitchFamily="18" charset="0"/>
                        </a:rPr>
                        <a:t>开发者工具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29078557"/>
                  </a:ext>
                </a:extLst>
              </a:tr>
              <a:tr h="420455">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前置条件：数据库和其他功能运行环境正常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49546122"/>
                  </a:ext>
                </a:extLst>
              </a:tr>
              <a:tr h="965970">
                <a:tc gridSpan="4">
                  <a:txBody>
                    <a:bodyPr/>
                    <a:lstStyle/>
                    <a:p>
                      <a:pPr algn="just">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操作步骤：</a:t>
                      </a:r>
                    </a:p>
                    <a:p>
                      <a:pPr marL="342900" lvl="0" indent="-342900" algn="just">
                        <a:spcAft>
                          <a:spcPts val="0"/>
                        </a:spcAft>
                        <a:buFont typeface="+mj-lt"/>
                        <a:buAutoNum type="arabicPeriod"/>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点击最下方睡眠小屋按钮</a:t>
                      </a:r>
                    </a:p>
                    <a:p>
                      <a:pPr marL="342900" lvl="0" indent="-342900" algn="just">
                        <a:spcAft>
                          <a:spcPts val="0"/>
                        </a:spcAft>
                        <a:buFont typeface="+mj-lt"/>
                        <a:buAutoNum type="arabicPeriod"/>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拖动家具进行摆放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93043436"/>
                  </a:ext>
                </a:extLst>
              </a:tr>
              <a:tr h="420455">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子用例编号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输入数据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期望输出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实际结果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904936"/>
                  </a:ext>
                </a:extLst>
              </a:tr>
              <a:tr h="420455">
                <a:tc>
                  <a:txBody>
                    <a:bodyPr/>
                    <a:lstStyle/>
                    <a:p>
                      <a:pPr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点击进入睡眠小屋界面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进入睡眠小屋界面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进入睡眠小屋界面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6450290"/>
                  </a:ext>
                </a:extLst>
              </a:tr>
              <a:tr h="420455">
                <a:tc>
                  <a:txBody>
                    <a:bodyPr/>
                    <a:lstStyle/>
                    <a:p>
                      <a:pPr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拖动家具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能随意拖动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不能随意拖动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6578623"/>
                  </a:ext>
                </a:extLst>
              </a:tr>
            </a:tbl>
          </a:graphicData>
        </a:graphic>
      </p:graphicFrame>
    </p:spTree>
    <p:extLst>
      <p:ext uri="{BB962C8B-B14F-4D97-AF65-F5344CB8AC3E}">
        <p14:creationId xmlns:p14="http://schemas.microsoft.com/office/powerpoint/2010/main" val="1309255694"/>
      </p:ext>
    </p:extLst>
  </p:cSld>
  <p:clrMapOvr>
    <a:masterClrMapping/>
  </p:clrMapOvr>
  <p:transition spd="slow" advTm="3000">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556000" y="2688590"/>
            <a:ext cx="5080000" cy="414020"/>
          </a:xfrm>
          <a:prstGeom prst="rect">
            <a:avLst/>
          </a:prstGeom>
          <a:noFill/>
          <a:ln w="9525">
            <a:noFill/>
          </a:ln>
        </p:spPr>
        <p:txBody>
          <a:bodyPr>
            <a:spAutoFit/>
          </a:bodyPr>
          <a:lstStyle/>
          <a:p>
            <a:pPr indent="0"/>
            <a:r>
              <a:rPr lang="en-US" sz="1050" b="0">
                <a:latin typeface="Calibri" panose="020F0502020204030204" pitchFamily="34" charset="0"/>
                <a:ea typeface="宋体" panose="02010600030101010101" pitchFamily="2" charset="-122"/>
                <a:cs typeface="Times New Roman" panose="02020603050405020304" pitchFamily="18" charset="0"/>
              </a:rPr>
              <a:t> </a:t>
            </a:r>
          </a:p>
          <a:p>
            <a:pPr indent="0"/>
            <a:r>
              <a:rPr lang="en-US" sz="1050" b="0">
                <a:latin typeface="Calibri" panose="020F0502020204030204" pitchFamily="34" charset="0"/>
                <a:ea typeface="宋体" panose="02010600030101010101" pitchFamily="2" charset="-122"/>
                <a:cs typeface="Times New Roman" panose="02020603050405020304" pitchFamily="18" charset="0"/>
              </a:rPr>
              <a:t> </a:t>
            </a:r>
            <a:endParaRPr lang="zh-CN" altLang="en-US"/>
          </a:p>
        </p:txBody>
      </p:sp>
      <p:graphicFrame>
        <p:nvGraphicFramePr>
          <p:cNvPr id="5" name="表格 4">
            <a:extLst>
              <a:ext uri="{FF2B5EF4-FFF2-40B4-BE49-F238E27FC236}">
                <a16:creationId xmlns:a16="http://schemas.microsoft.com/office/drawing/2014/main" id="{146BFB37-4E7B-41F6-B250-ED4FE66A2F2B}"/>
              </a:ext>
            </a:extLst>
          </p:cNvPr>
          <p:cNvGraphicFramePr>
            <a:graphicFrameLocks noGrp="1"/>
          </p:cNvGraphicFramePr>
          <p:nvPr>
            <p:extLst>
              <p:ext uri="{D42A27DB-BD31-4B8C-83A1-F6EECF244321}">
                <p14:modId xmlns:p14="http://schemas.microsoft.com/office/powerpoint/2010/main" val="3630945759"/>
              </p:ext>
            </p:extLst>
          </p:nvPr>
        </p:nvGraphicFramePr>
        <p:xfrm>
          <a:off x="861391" y="887896"/>
          <a:ext cx="10469217" cy="5688492"/>
        </p:xfrm>
        <a:graphic>
          <a:graphicData uri="http://schemas.openxmlformats.org/drawingml/2006/table">
            <a:tbl>
              <a:tblPr firstRow="1" firstCol="1" bandRow="1"/>
              <a:tblGrid>
                <a:gridCol w="1700235">
                  <a:extLst>
                    <a:ext uri="{9D8B030D-6E8A-4147-A177-3AD203B41FA5}">
                      <a16:colId xmlns:a16="http://schemas.microsoft.com/office/drawing/2014/main" val="176335590"/>
                    </a:ext>
                  </a:extLst>
                </a:gridCol>
                <a:gridCol w="2960668">
                  <a:extLst>
                    <a:ext uri="{9D8B030D-6E8A-4147-A177-3AD203B41FA5}">
                      <a16:colId xmlns:a16="http://schemas.microsoft.com/office/drawing/2014/main" val="3745338487"/>
                    </a:ext>
                  </a:extLst>
                </a:gridCol>
                <a:gridCol w="3144942">
                  <a:extLst>
                    <a:ext uri="{9D8B030D-6E8A-4147-A177-3AD203B41FA5}">
                      <a16:colId xmlns:a16="http://schemas.microsoft.com/office/drawing/2014/main" val="358433327"/>
                    </a:ext>
                  </a:extLst>
                </a:gridCol>
                <a:gridCol w="2663372">
                  <a:extLst>
                    <a:ext uri="{9D8B030D-6E8A-4147-A177-3AD203B41FA5}">
                      <a16:colId xmlns:a16="http://schemas.microsoft.com/office/drawing/2014/main" val="2719121082"/>
                    </a:ext>
                  </a:extLst>
                </a:gridCol>
              </a:tblGrid>
              <a:tr h="334617">
                <a:tc gridSpan="4">
                  <a:txBody>
                    <a:bodyPr/>
                    <a:lstStyle/>
                    <a:p>
                      <a:pPr algn="just">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测试模块：我的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91845469"/>
                  </a:ext>
                </a:extLst>
              </a:tr>
              <a:tr h="334617">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标识符：</a:t>
                      </a:r>
                      <a:r>
                        <a:rPr lang="en-US" sz="1800" kern="100">
                          <a:effectLst/>
                          <a:latin typeface="Calibri" panose="020F0502020204030204" pitchFamily="34" charset="0"/>
                          <a:ea typeface="宋体" panose="02010600030101010101" pitchFamily="2" charset="-122"/>
                          <a:cs typeface="Times New Roman" panose="02020603050405020304" pitchFamily="18" charset="0"/>
                        </a:rPr>
                        <a:t>4.0.0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9303055"/>
                  </a:ext>
                </a:extLst>
              </a:tr>
              <a:tr h="669235">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测试项：能否显示时钟并且时间与手机时间同步、是否能否开关背景音乐、能否进入睡眠界面、能否显示建造家具的倒计时、是否能点击结束睡觉按钮后返回至主界面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80650644"/>
                  </a:ext>
                </a:extLst>
              </a:tr>
              <a:tr h="334617">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测试环境：微信</a:t>
                      </a:r>
                      <a:r>
                        <a:rPr lang="en-US" sz="1800" kern="100">
                          <a:effectLst/>
                          <a:latin typeface="Calibri" panose="020F0502020204030204" pitchFamily="34" charset="0"/>
                          <a:ea typeface="宋体" panose="02010600030101010101" pitchFamily="2" charset="-122"/>
                          <a:cs typeface="Times New Roman" panose="02020603050405020304" pitchFamily="18" charset="0"/>
                        </a:rPr>
                        <a:t>web</a:t>
                      </a:r>
                      <a:r>
                        <a:rPr lang="zh-CN" sz="1800" kern="100">
                          <a:effectLst/>
                          <a:latin typeface="Calibri" panose="020F0502020204030204" pitchFamily="34" charset="0"/>
                          <a:ea typeface="宋体" panose="02010600030101010101" pitchFamily="2" charset="-122"/>
                          <a:cs typeface="Times New Roman" panose="02020603050405020304" pitchFamily="18" charset="0"/>
                        </a:rPr>
                        <a:t>开发者工具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05875429"/>
                  </a:ext>
                </a:extLst>
              </a:tr>
              <a:tr h="334617">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前置条件：数据库和其他功能运行环境正常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99126815"/>
                  </a:ext>
                </a:extLst>
              </a:tr>
              <a:tr h="1338470">
                <a:tc gridSpan="4">
                  <a:txBody>
                    <a:bodyPr/>
                    <a:lstStyle/>
                    <a:p>
                      <a:pPr algn="just">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操作步骤：</a:t>
                      </a:r>
                    </a:p>
                    <a:p>
                      <a:pPr marL="342900" lvl="0" indent="-342900" algn="just">
                        <a:spcAft>
                          <a:spcPts val="0"/>
                        </a:spcAft>
                        <a:buFont typeface="+mj-lt"/>
                        <a:buAutoNum type="arabicPeriod"/>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点击背景音乐按钮</a:t>
                      </a:r>
                    </a:p>
                    <a:p>
                      <a:pPr marL="342900" lvl="0" indent="-342900" algn="just">
                        <a:spcAft>
                          <a:spcPts val="0"/>
                        </a:spcAft>
                        <a:buFont typeface="+mj-lt"/>
                        <a:buAutoNum type="arabicPeriod"/>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点击开始睡觉按钮</a:t>
                      </a:r>
                    </a:p>
                    <a:p>
                      <a:pPr marL="342900" lvl="0" indent="-342900" algn="just">
                        <a:spcAft>
                          <a:spcPts val="0"/>
                        </a:spcAft>
                        <a:buFont typeface="+mj-lt"/>
                        <a:buAutoNum type="arabicPeriod"/>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进入睡眠界面后点击结束睡觉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54672429"/>
                  </a:ext>
                </a:extLst>
              </a:tr>
              <a:tr h="334617">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子用例编号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输入数据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期望输出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实际结果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5971987"/>
                  </a:ext>
                </a:extLst>
              </a:tr>
              <a:tr h="334617">
                <a:tc>
                  <a:txBody>
                    <a:bodyPr/>
                    <a:lstStyle/>
                    <a:p>
                      <a:pPr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进入睡眠模式界面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时间开始倒计时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时间开始倒计时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4588244"/>
                  </a:ext>
                </a:extLst>
              </a:tr>
              <a:tr h="334617">
                <a:tc>
                  <a:txBody>
                    <a:bodyPr/>
                    <a:lstStyle/>
                    <a:p>
                      <a:pPr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4.2.1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点击背景音乐的开按钮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音乐播放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音乐播放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1804795"/>
                  </a:ext>
                </a:extLst>
              </a:tr>
              <a:tr h="334617">
                <a:tc>
                  <a:txBody>
                    <a:bodyPr/>
                    <a:lstStyle/>
                    <a:p>
                      <a:pPr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4.2.2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点击背景音乐的关按钮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音乐停止播放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音乐停止播放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7462471"/>
                  </a:ext>
                </a:extLst>
              </a:tr>
              <a:tr h="334617">
                <a:tc>
                  <a:txBody>
                    <a:bodyPr/>
                    <a:lstStyle/>
                    <a:p>
                      <a:pPr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4.3.0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点击结束睡觉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返回至初始界面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返回至初始界面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7973087"/>
                  </a:ext>
                </a:extLst>
              </a:tr>
              <a:tr h="334617">
                <a:tc>
                  <a:txBody>
                    <a:bodyPr/>
                    <a:lstStyle/>
                    <a:p>
                      <a:pPr algn="just">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4.4.0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显示时钟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时钟与手机时间同步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时钟与手机时间同步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790162"/>
                  </a:ext>
                </a:extLst>
              </a:tr>
              <a:tr h="334617">
                <a:tc>
                  <a:txBody>
                    <a:bodyPr/>
                    <a:lstStyle/>
                    <a:p>
                      <a:pPr algn="just">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4.5.0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授权界面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授权成功</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258134"/>
                  </a:ext>
                </a:extLst>
              </a:tr>
            </a:tbl>
          </a:graphicData>
        </a:graphic>
      </p:graphicFrame>
    </p:spTree>
    <p:extLst>
      <p:ext uri="{BB962C8B-B14F-4D97-AF65-F5344CB8AC3E}">
        <p14:creationId xmlns:p14="http://schemas.microsoft.com/office/powerpoint/2010/main" val="4114328194"/>
      </p:ext>
    </p:extLst>
  </p:cSld>
  <p:clrMapOvr>
    <a:masterClrMapping/>
  </p:clrMapOvr>
  <p:transition spd="slow" advTm="3000">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7DA9F6A3-8D69-4F48-B0C0-19F5A073AE98}"/>
              </a:ext>
            </a:extLst>
          </p:cNvPr>
          <p:cNvGraphicFramePr>
            <a:graphicFrameLocks noGrp="1"/>
          </p:cNvGraphicFramePr>
          <p:nvPr>
            <p:extLst>
              <p:ext uri="{D42A27DB-BD31-4B8C-83A1-F6EECF244321}">
                <p14:modId xmlns:p14="http://schemas.microsoft.com/office/powerpoint/2010/main" val="2226451526"/>
              </p:ext>
            </p:extLst>
          </p:nvPr>
        </p:nvGraphicFramePr>
        <p:xfrm>
          <a:off x="1046922" y="1524000"/>
          <a:ext cx="10045148" cy="4585255"/>
        </p:xfrm>
        <a:graphic>
          <a:graphicData uri="http://schemas.openxmlformats.org/drawingml/2006/table">
            <a:tbl>
              <a:tblPr firstRow="1" firstCol="1" bandRow="1"/>
              <a:tblGrid>
                <a:gridCol w="1631364">
                  <a:extLst>
                    <a:ext uri="{9D8B030D-6E8A-4147-A177-3AD203B41FA5}">
                      <a16:colId xmlns:a16="http://schemas.microsoft.com/office/drawing/2014/main" val="2005042313"/>
                    </a:ext>
                  </a:extLst>
                </a:gridCol>
                <a:gridCol w="2840742">
                  <a:extLst>
                    <a:ext uri="{9D8B030D-6E8A-4147-A177-3AD203B41FA5}">
                      <a16:colId xmlns:a16="http://schemas.microsoft.com/office/drawing/2014/main" val="3896557046"/>
                    </a:ext>
                  </a:extLst>
                </a:gridCol>
                <a:gridCol w="3017553">
                  <a:extLst>
                    <a:ext uri="{9D8B030D-6E8A-4147-A177-3AD203B41FA5}">
                      <a16:colId xmlns:a16="http://schemas.microsoft.com/office/drawing/2014/main" val="1397364388"/>
                    </a:ext>
                  </a:extLst>
                </a:gridCol>
                <a:gridCol w="2555489">
                  <a:extLst>
                    <a:ext uri="{9D8B030D-6E8A-4147-A177-3AD203B41FA5}">
                      <a16:colId xmlns:a16="http://schemas.microsoft.com/office/drawing/2014/main" val="1825691981"/>
                    </a:ext>
                  </a:extLst>
                </a:gridCol>
              </a:tblGrid>
              <a:tr h="352712">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测试模块：睡眠圈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82404109"/>
                  </a:ext>
                </a:extLst>
              </a:tr>
              <a:tr h="352712">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标识符：</a:t>
                      </a:r>
                      <a:r>
                        <a:rPr lang="en-US" sz="1800" kern="100">
                          <a:effectLst/>
                          <a:latin typeface="Calibri" panose="020F0502020204030204" pitchFamily="34" charset="0"/>
                          <a:ea typeface="宋体" panose="02010600030101010101" pitchFamily="2" charset="-122"/>
                          <a:cs typeface="Times New Roman" panose="02020603050405020304" pitchFamily="18" charset="0"/>
                        </a:rPr>
                        <a:t>5.0.0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81038329"/>
                  </a:ext>
                </a:extLst>
              </a:tr>
              <a:tr h="352712">
                <a:tc gridSpan="4">
                  <a:txBody>
                    <a:bodyPr/>
                    <a:lstStyle/>
                    <a:p>
                      <a:pPr algn="just">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测试项：能否正常显示排行榜、能否进行点赞和取消点赞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9419526"/>
                  </a:ext>
                </a:extLst>
              </a:tr>
              <a:tr h="352712">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测试环境：微信</a:t>
                      </a:r>
                      <a:r>
                        <a:rPr lang="en-US" sz="1800" kern="100">
                          <a:effectLst/>
                          <a:latin typeface="Calibri" panose="020F0502020204030204" pitchFamily="34" charset="0"/>
                          <a:ea typeface="宋体" panose="02010600030101010101" pitchFamily="2" charset="-122"/>
                          <a:cs typeface="Times New Roman" panose="02020603050405020304" pitchFamily="18" charset="0"/>
                        </a:rPr>
                        <a:t>web</a:t>
                      </a:r>
                      <a:r>
                        <a:rPr lang="zh-CN" sz="1800" kern="100">
                          <a:effectLst/>
                          <a:latin typeface="Calibri" panose="020F0502020204030204" pitchFamily="34" charset="0"/>
                          <a:ea typeface="宋体" panose="02010600030101010101" pitchFamily="2" charset="-122"/>
                          <a:cs typeface="Times New Roman" panose="02020603050405020304" pitchFamily="18" charset="0"/>
                        </a:rPr>
                        <a:t>开发者工具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44284467"/>
                  </a:ext>
                </a:extLst>
              </a:tr>
              <a:tr h="352712">
                <a:tc gridSpan="4">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前置条件：数据库和其他功能运行环境正常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4669752"/>
                  </a:ext>
                </a:extLst>
              </a:tr>
              <a:tr h="1410847">
                <a:tc gridSpan="4">
                  <a:txBody>
                    <a:bodyPr/>
                    <a:lstStyle/>
                    <a:p>
                      <a:pPr algn="just">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操作步骤：</a:t>
                      </a:r>
                    </a:p>
                    <a:p>
                      <a:pPr marL="342900" lvl="0" indent="-342900" algn="just">
                        <a:spcAft>
                          <a:spcPts val="0"/>
                        </a:spcAft>
                        <a:buFont typeface="+mj-lt"/>
                        <a:buAutoNum type="arabicPeriod"/>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点击睡眠圈</a:t>
                      </a:r>
                    </a:p>
                    <a:p>
                      <a:pPr marL="342900" lvl="0" indent="-342900" algn="just">
                        <a:spcAft>
                          <a:spcPts val="0"/>
                        </a:spcAft>
                        <a:buFont typeface="+mj-lt"/>
                        <a:buAutoNum type="arabicPeriod"/>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给任意以为好友点赞</a:t>
                      </a:r>
                    </a:p>
                    <a:p>
                      <a:pPr marL="342900" lvl="0" indent="-342900" algn="just">
                        <a:spcAft>
                          <a:spcPts val="0"/>
                        </a:spcAft>
                        <a:buFont typeface="+mj-lt"/>
                        <a:buAutoNum type="arabicPeriod"/>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取消给好友的点赞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61779448"/>
                  </a:ext>
                </a:extLst>
              </a:tr>
              <a:tr h="352712">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子用例编号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输入数据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期望输出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实际结果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5838559"/>
                  </a:ext>
                </a:extLst>
              </a:tr>
              <a:tr h="352712">
                <a:tc>
                  <a:txBody>
                    <a:bodyPr/>
                    <a:lstStyle/>
                    <a:p>
                      <a:pPr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5.1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点击睡眠圈按钮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进入睡眠圈界面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进入睡眠圈界面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9153651"/>
                  </a:ext>
                </a:extLst>
              </a:tr>
              <a:tr h="352712">
                <a:tc>
                  <a:txBody>
                    <a:bodyPr/>
                    <a:lstStyle/>
                    <a:p>
                      <a:pPr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5.2.1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给好友点赞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点赞数加</a:t>
                      </a:r>
                      <a:r>
                        <a:rPr lang="en-US" sz="18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点赞数加</a:t>
                      </a:r>
                      <a:r>
                        <a:rPr lang="en-US" sz="18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9763234"/>
                  </a:ext>
                </a:extLst>
              </a:tr>
              <a:tr h="352712">
                <a:tc>
                  <a:txBody>
                    <a:bodyPr/>
                    <a:lstStyle/>
                    <a:p>
                      <a:pPr algn="just">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5.2.0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取消给好友点赞</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点赞数减</a:t>
                      </a:r>
                      <a:r>
                        <a:rPr lang="en-US" sz="180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点赞数减</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86004"/>
                  </a:ext>
                </a:extLst>
              </a:tr>
            </a:tbl>
          </a:graphicData>
        </a:graphic>
      </p:graphicFrame>
    </p:spTree>
    <p:extLst>
      <p:ext uri="{BB962C8B-B14F-4D97-AF65-F5344CB8AC3E}">
        <p14:creationId xmlns:p14="http://schemas.microsoft.com/office/powerpoint/2010/main" val="3156689017"/>
      </p:ext>
    </p:extLst>
  </p:cSld>
  <p:clrMapOvr>
    <a:masterClrMapping/>
  </p:clrMapOvr>
  <p:transition spd="slow" advTm="3000">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47" y="238842"/>
            <a:ext cx="2358887" cy="521970"/>
          </a:xfrm>
          <a:prstGeom prst="rect">
            <a:avLst/>
          </a:prstGeom>
          <a:noFill/>
        </p:spPr>
        <p:txBody>
          <a:bodyPr wrap="square" rtlCol="0">
            <a:spAutoFit/>
          </a:bodyPr>
          <a:lstStyle/>
          <a:p>
            <a:r>
              <a:rPr lang="zh-CN" altLang="en-US" sz="2800" dirty="0"/>
              <a:t>集成测试用例</a:t>
            </a:r>
          </a:p>
        </p:txBody>
      </p:sp>
      <p:graphicFrame>
        <p:nvGraphicFramePr>
          <p:cNvPr id="5" name="表格 4"/>
          <p:cNvGraphicFramePr/>
          <p:nvPr/>
        </p:nvGraphicFramePr>
        <p:xfrm>
          <a:off x="2313305" y="1391285"/>
          <a:ext cx="7122795" cy="5171440"/>
        </p:xfrm>
        <a:graphic>
          <a:graphicData uri="http://schemas.openxmlformats.org/drawingml/2006/table">
            <a:tbl>
              <a:tblPr firstRow="1" bandRow="1">
                <a:tableStyleId>{5940675A-B579-460E-94D1-54222C63F5DA}</a:tableStyleId>
              </a:tblPr>
              <a:tblGrid>
                <a:gridCol w="878205">
                  <a:extLst>
                    <a:ext uri="{9D8B030D-6E8A-4147-A177-3AD203B41FA5}">
                      <a16:colId xmlns:a16="http://schemas.microsoft.com/office/drawing/2014/main" val="20000"/>
                    </a:ext>
                  </a:extLst>
                </a:gridCol>
                <a:gridCol w="1779270">
                  <a:extLst>
                    <a:ext uri="{9D8B030D-6E8A-4147-A177-3AD203B41FA5}">
                      <a16:colId xmlns:a16="http://schemas.microsoft.com/office/drawing/2014/main" val="20001"/>
                    </a:ext>
                  </a:extLst>
                </a:gridCol>
                <a:gridCol w="1376680">
                  <a:extLst>
                    <a:ext uri="{9D8B030D-6E8A-4147-A177-3AD203B41FA5}">
                      <a16:colId xmlns:a16="http://schemas.microsoft.com/office/drawing/2014/main" val="20002"/>
                    </a:ext>
                  </a:extLst>
                </a:gridCol>
                <a:gridCol w="3088640">
                  <a:extLst>
                    <a:ext uri="{9D8B030D-6E8A-4147-A177-3AD203B41FA5}">
                      <a16:colId xmlns:a16="http://schemas.microsoft.com/office/drawing/2014/main" val="20003"/>
                    </a:ext>
                  </a:extLst>
                </a:gridCol>
              </a:tblGrid>
              <a:tr h="323215">
                <a:tc gridSpan="4">
                  <a:txBody>
                    <a:bodyPr/>
                    <a:lstStyle/>
                    <a:p>
                      <a:pPr indent="0">
                        <a:buNone/>
                      </a:pPr>
                      <a:r>
                        <a:rPr lang="en-US" sz="1800" b="0">
                          <a:latin typeface="Calibri" panose="020F0502020204030204" pitchFamily="34" charset="0"/>
                          <a:cs typeface="Calibri" panose="020F0502020204030204" pitchFamily="34" charset="0"/>
                        </a:rPr>
                        <a:t>测试模块</a:t>
                      </a:r>
                      <a:r>
                        <a:rPr lang="en-US" sz="1800" b="0">
                          <a:latin typeface="宋体" panose="02010600030101010101" pitchFamily="2" charset="-122"/>
                          <a:ea typeface="宋体" panose="02010600030101010101" pitchFamily="2" charset="-122"/>
                          <a:cs typeface="宋体" panose="02010600030101010101" pitchFamily="2" charset="-122"/>
                        </a:rPr>
                        <a:t>：设置</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323215">
                <a:tc gridSpan="4">
                  <a:txBody>
                    <a:bodyPr/>
                    <a:lstStyle/>
                    <a:p>
                      <a:pPr indent="0">
                        <a:buNone/>
                      </a:pPr>
                      <a:r>
                        <a:rPr lang="en-US" sz="1800" b="0">
                          <a:latin typeface="Calibri" panose="020F0502020204030204" pitchFamily="34" charset="0"/>
                          <a:cs typeface="Calibri" panose="020F0502020204030204" pitchFamily="34" charset="0"/>
                        </a:rPr>
                        <a:t>标识符</a:t>
                      </a:r>
                      <a:r>
                        <a:rPr lang="en-US" sz="1800" b="0">
                          <a:latin typeface="宋体" panose="02010600030101010101" pitchFamily="2" charset="-122"/>
                          <a:ea typeface="宋体" panose="02010600030101010101" pitchFamily="2" charset="-122"/>
                          <a:cs typeface="宋体" panose="02010600030101010101" pitchFamily="2" charset="-122"/>
                        </a:rPr>
                        <a:t>：2.0.0</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1"/>
                  </a:ext>
                </a:extLst>
              </a:tr>
              <a:tr h="646430">
                <a:tc gridSpan="4">
                  <a:txBody>
                    <a:bodyPr/>
                    <a:lstStyle/>
                    <a:p>
                      <a:pPr indent="0">
                        <a:buNone/>
                      </a:pPr>
                      <a:r>
                        <a:rPr lang="en-US" sz="1800" b="0">
                          <a:latin typeface="Calibri" panose="020F0502020204030204" pitchFamily="34" charset="0"/>
                          <a:cs typeface="Calibri" panose="020F0502020204030204" pitchFamily="34" charset="0"/>
                        </a:rPr>
                        <a:t>测试项</a:t>
                      </a:r>
                      <a:r>
                        <a:rPr lang="en-US" sz="1800" b="0">
                          <a:latin typeface="宋体" panose="02010600030101010101" pitchFamily="2" charset="-122"/>
                          <a:ea typeface="宋体" panose="02010600030101010101" pitchFamily="2" charset="-122"/>
                          <a:cs typeface="宋体" panose="02010600030101010101" pitchFamily="2" charset="-122"/>
                        </a:rPr>
                        <a:t>：设定的时间是否能正常显示并且保存至数据库、点击用户反馈按钮是否能进入反馈界面</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2"/>
                  </a:ext>
                </a:extLst>
              </a:tr>
              <a:tr h="323215">
                <a:tc gridSpan="4">
                  <a:txBody>
                    <a:bodyPr/>
                    <a:lstStyle/>
                    <a:p>
                      <a:pPr indent="0">
                        <a:buNone/>
                      </a:pPr>
                      <a:r>
                        <a:rPr lang="en-US" sz="1800" b="0">
                          <a:latin typeface="Calibri" panose="020F0502020204030204" pitchFamily="34" charset="0"/>
                          <a:cs typeface="Calibri" panose="020F0502020204030204" pitchFamily="34" charset="0"/>
                        </a:rPr>
                        <a:t>测试环境</a:t>
                      </a:r>
                      <a:r>
                        <a:rPr lang="en-US" sz="1800" b="0">
                          <a:latin typeface="宋体" panose="02010600030101010101" pitchFamily="2" charset="-122"/>
                          <a:ea typeface="宋体" panose="02010600030101010101" pitchFamily="2" charset="-122"/>
                          <a:cs typeface="宋体" panose="02010600030101010101" pitchFamily="2" charset="-122"/>
                        </a:rPr>
                        <a:t>：微信w</a:t>
                      </a:r>
                      <a:r>
                        <a:rPr lang="en-US" sz="1800" b="0">
                          <a:latin typeface="Calibri" panose="020F0502020204030204" pitchFamily="34" charset="0"/>
                          <a:cs typeface="Calibri" panose="020F0502020204030204" pitchFamily="34" charset="0"/>
                        </a:rPr>
                        <a:t>eb</a:t>
                      </a:r>
                      <a:r>
                        <a:rPr lang="en-US" sz="1800" b="0">
                          <a:latin typeface="宋体" panose="02010600030101010101" pitchFamily="2" charset="-122"/>
                          <a:ea typeface="宋体" panose="02010600030101010101" pitchFamily="2" charset="-122"/>
                          <a:cs typeface="宋体" panose="02010600030101010101" pitchFamily="2" charset="-122"/>
                        </a:rPr>
                        <a:t>开发者工具</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3"/>
                  </a:ext>
                </a:extLst>
              </a:tr>
              <a:tr h="323215">
                <a:tc gridSpan="4">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前置条件：数据库和其他功能运行环境正常</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4"/>
                  </a:ext>
                </a:extLst>
              </a:tr>
              <a:tr h="969645">
                <a:tc gridSpan="4">
                  <a:txBody>
                    <a:bodyPr/>
                    <a:lstStyle/>
                    <a:p>
                      <a:pPr indent="0">
                        <a:buNone/>
                      </a:pPr>
                      <a:r>
                        <a:rPr lang="en-US" sz="1800" b="0">
                          <a:latin typeface="Calibri" panose="020F0502020204030204" pitchFamily="34" charset="0"/>
                          <a:cs typeface="Calibri" panose="020F0502020204030204" pitchFamily="34" charset="0"/>
                        </a:rPr>
                        <a:t>操作步骤</a:t>
                      </a:r>
                      <a:r>
                        <a:rPr lang="en-US" sz="1800" b="0">
                          <a:latin typeface="宋体" panose="02010600030101010101" pitchFamily="2" charset="-122"/>
                          <a:ea typeface="宋体" panose="02010600030101010101" pitchFamily="2" charset="-122"/>
                          <a:cs typeface="宋体" panose="02010600030101010101" pitchFamily="2" charset="-122"/>
                        </a:rPr>
                        <a:t>：1.设定睡眠时间和提醒时间2.切换到其他页面或返回微信3.返回设置页面检查设定的时间还在4.点击用户反馈按钮和返回键</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r h="64643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子用例编码</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pitchFamily="34" charset="0"/>
                          <a:cs typeface="Calibri" panose="020F0502020204030204" pitchFamily="34" charset="0"/>
                        </a:rPr>
                        <a:t>输入数据</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pitchFamily="34" charset="0"/>
                          <a:cs typeface="Calibri" panose="020F0502020204030204" pitchFamily="34" charset="0"/>
                        </a:rPr>
                        <a:t>期望输出</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pitchFamily="34" charset="0"/>
                          <a:cs typeface="Calibri" panose="020F0502020204030204" pitchFamily="34" charset="0"/>
                        </a:rPr>
                        <a:t>实际结果</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643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2.1.0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设定睡眠时间23</a:t>
                      </a:r>
                      <a:r>
                        <a:rPr lang="en-US" sz="1800" b="0">
                          <a:latin typeface="Calibri" panose="020F0502020204030204" pitchFamily="34" charset="0"/>
                          <a:cs typeface="Calibri" panose="020F0502020204030204" pitchFamily="34" charset="0"/>
                        </a:rPr>
                        <a:t>:00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显示23:00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显示23</a:t>
                      </a:r>
                      <a:r>
                        <a:rPr lang="en-US" sz="1800" b="0">
                          <a:latin typeface="Calibri" panose="020F0502020204030204" pitchFamily="34" charset="0"/>
                          <a:cs typeface="Calibri" panose="020F0502020204030204" pitchFamily="34" charset="0"/>
                        </a:rPr>
                        <a:t>:00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215">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2.2.0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设定提醒时间5</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显示5min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显示5</a:t>
                      </a:r>
                      <a:r>
                        <a:rPr lang="en-US" sz="1800" b="0">
                          <a:latin typeface="Calibri" panose="020F0502020204030204" pitchFamily="34" charset="0"/>
                          <a:cs typeface="Calibri" panose="020F0502020204030204" pitchFamily="34" charset="0"/>
                        </a:rPr>
                        <a:t>min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64643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2.3.0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点击用户反馈按钮</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进入用户反馈界面</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进入用户反馈界面</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00" name="文本框 99"/>
          <p:cNvSpPr txBox="1"/>
          <p:nvPr/>
        </p:nvSpPr>
        <p:spPr>
          <a:xfrm>
            <a:off x="3390900" y="4217035"/>
            <a:ext cx="5080000" cy="252730"/>
          </a:xfrm>
          <a:prstGeom prst="rect">
            <a:avLst/>
          </a:prstGeom>
          <a:noFill/>
          <a:ln w="9525">
            <a:noFill/>
          </a:ln>
        </p:spPr>
        <p:txBody>
          <a:bodyPr>
            <a:spAutoFit/>
          </a:bodyPr>
          <a:lstStyle/>
          <a:p>
            <a:pPr indent="0"/>
            <a:r>
              <a:rPr lang="en-US" sz="1050" b="0">
                <a:latin typeface="Calibri" panose="020F0502020204030204" pitchFamily="34" charset="0"/>
                <a:ea typeface="宋体" panose="02010600030101010101" pitchFamily="2" charset="-122"/>
                <a:cs typeface="Times New Roman" panose="02020603050405020304" pitchFamily="18" charset="0"/>
              </a:rPr>
              <a:t> </a:t>
            </a:r>
            <a:endParaRPr lang="zh-CN" altLang="en-US"/>
          </a:p>
        </p:txBody>
      </p:sp>
    </p:spTree>
    <p:extLst>
      <p:ext uri="{BB962C8B-B14F-4D97-AF65-F5344CB8AC3E}">
        <p14:creationId xmlns:p14="http://schemas.microsoft.com/office/powerpoint/2010/main" val="3283880754"/>
      </p:ext>
    </p:extLst>
  </p:cSld>
  <p:clrMapOvr>
    <a:masterClrMapping/>
  </p:clrMapOvr>
  <p:transition spd="slow" advTm="3000">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47" y="238842"/>
            <a:ext cx="2358887" cy="521970"/>
          </a:xfrm>
          <a:prstGeom prst="rect">
            <a:avLst/>
          </a:prstGeom>
          <a:noFill/>
        </p:spPr>
        <p:txBody>
          <a:bodyPr wrap="square" rtlCol="0">
            <a:spAutoFit/>
          </a:bodyPr>
          <a:lstStyle/>
          <a:p>
            <a:r>
              <a:rPr lang="zh-CN" altLang="en-US" sz="2800" dirty="0"/>
              <a:t>集成测试用例</a:t>
            </a:r>
          </a:p>
        </p:txBody>
      </p:sp>
      <p:graphicFrame>
        <p:nvGraphicFramePr>
          <p:cNvPr id="5" name="表格 4"/>
          <p:cNvGraphicFramePr/>
          <p:nvPr/>
        </p:nvGraphicFramePr>
        <p:xfrm>
          <a:off x="2418080" y="1437640"/>
          <a:ext cx="7026275" cy="4763135"/>
        </p:xfrm>
        <a:graphic>
          <a:graphicData uri="http://schemas.openxmlformats.org/drawingml/2006/table">
            <a:tbl>
              <a:tblPr firstRow="1" bandRow="1">
                <a:tableStyleId>{5940675A-B579-460E-94D1-54222C63F5DA}</a:tableStyleId>
              </a:tblPr>
              <a:tblGrid>
                <a:gridCol w="1140460">
                  <a:extLst>
                    <a:ext uri="{9D8B030D-6E8A-4147-A177-3AD203B41FA5}">
                      <a16:colId xmlns:a16="http://schemas.microsoft.com/office/drawing/2014/main" val="20000"/>
                    </a:ext>
                  </a:extLst>
                </a:gridCol>
                <a:gridCol w="1987550">
                  <a:extLst>
                    <a:ext uri="{9D8B030D-6E8A-4147-A177-3AD203B41FA5}">
                      <a16:colId xmlns:a16="http://schemas.microsoft.com/office/drawing/2014/main" val="20001"/>
                    </a:ext>
                  </a:extLst>
                </a:gridCol>
                <a:gridCol w="2111375">
                  <a:extLst>
                    <a:ext uri="{9D8B030D-6E8A-4147-A177-3AD203B41FA5}">
                      <a16:colId xmlns:a16="http://schemas.microsoft.com/office/drawing/2014/main" val="20002"/>
                    </a:ext>
                  </a:extLst>
                </a:gridCol>
                <a:gridCol w="1786890">
                  <a:extLst>
                    <a:ext uri="{9D8B030D-6E8A-4147-A177-3AD203B41FA5}">
                      <a16:colId xmlns:a16="http://schemas.microsoft.com/office/drawing/2014/main" val="20003"/>
                    </a:ext>
                  </a:extLst>
                </a:gridCol>
              </a:tblGrid>
              <a:tr h="340360">
                <a:tc gridSpan="4">
                  <a:txBody>
                    <a:bodyPr/>
                    <a:lstStyle/>
                    <a:p>
                      <a:pPr indent="0">
                        <a:buNone/>
                      </a:pPr>
                      <a:r>
                        <a:rPr lang="en-US" sz="1800" b="0">
                          <a:latin typeface="Calibri" panose="020F0502020204030204" pitchFamily="34" charset="0"/>
                          <a:cs typeface="Calibri" panose="020F0502020204030204" pitchFamily="34" charset="0"/>
                        </a:rPr>
                        <a:t>测试模块</a:t>
                      </a:r>
                      <a:r>
                        <a:rPr lang="en-US" sz="1800" b="0">
                          <a:latin typeface="宋体" panose="02010600030101010101" pitchFamily="2" charset="-122"/>
                          <a:ea typeface="宋体" panose="02010600030101010101" pitchFamily="2" charset="-122"/>
                          <a:cs typeface="宋体" panose="02010600030101010101" pitchFamily="2" charset="-122"/>
                        </a:rPr>
                        <a:t>：睡眠小屋</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340360">
                <a:tc gridSpan="4">
                  <a:txBody>
                    <a:bodyPr/>
                    <a:lstStyle/>
                    <a:p>
                      <a:pPr indent="0">
                        <a:buNone/>
                      </a:pPr>
                      <a:r>
                        <a:rPr lang="en-US" sz="1800" b="0">
                          <a:latin typeface="Calibri" panose="020F0502020204030204" pitchFamily="34" charset="0"/>
                          <a:cs typeface="Calibri" panose="020F0502020204030204" pitchFamily="34" charset="0"/>
                        </a:rPr>
                        <a:t>标识符</a:t>
                      </a:r>
                      <a:r>
                        <a:rPr lang="en-US" sz="1800" b="0">
                          <a:latin typeface="宋体" panose="02010600030101010101" pitchFamily="2" charset="-122"/>
                          <a:ea typeface="宋体" panose="02010600030101010101" pitchFamily="2" charset="-122"/>
                          <a:cs typeface="宋体" panose="02010600030101010101" pitchFamily="2" charset="-122"/>
                        </a:rPr>
                        <a:t>：3.0.0</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1"/>
                  </a:ext>
                </a:extLst>
              </a:tr>
              <a:tr h="680085">
                <a:tc gridSpan="4">
                  <a:txBody>
                    <a:bodyPr/>
                    <a:lstStyle/>
                    <a:p>
                      <a:pPr indent="0">
                        <a:buNone/>
                      </a:pPr>
                      <a:r>
                        <a:rPr lang="en-US" sz="1800" b="0">
                          <a:latin typeface="Calibri" panose="020F0502020204030204" pitchFamily="34" charset="0"/>
                          <a:cs typeface="Calibri" panose="020F0502020204030204" pitchFamily="34" charset="0"/>
                        </a:rPr>
                        <a:t>测试项</a:t>
                      </a:r>
                      <a:r>
                        <a:rPr lang="en-US" sz="1800" b="0">
                          <a:latin typeface="宋体" panose="02010600030101010101" pitchFamily="2" charset="-122"/>
                          <a:ea typeface="宋体" panose="02010600030101010101" pitchFamily="2" charset="-122"/>
                          <a:cs typeface="宋体" panose="02010600030101010101" pitchFamily="2" charset="-122"/>
                        </a:rPr>
                        <a:t>：是否能进入睡眠小屋的界面、用户是否能拖动家具对进行装饰</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2"/>
                  </a:ext>
                </a:extLst>
              </a:tr>
              <a:tr h="340360">
                <a:tc gridSpan="4">
                  <a:txBody>
                    <a:bodyPr/>
                    <a:lstStyle/>
                    <a:p>
                      <a:pPr indent="0">
                        <a:buNone/>
                      </a:pPr>
                      <a:r>
                        <a:rPr lang="en-US" sz="1800" b="0">
                          <a:latin typeface="Calibri" panose="020F0502020204030204" pitchFamily="34" charset="0"/>
                          <a:cs typeface="Calibri" panose="020F0502020204030204" pitchFamily="34" charset="0"/>
                        </a:rPr>
                        <a:t>测试环境</a:t>
                      </a:r>
                      <a:r>
                        <a:rPr lang="en-US" sz="1800" b="0">
                          <a:latin typeface="宋体" panose="02010600030101010101" pitchFamily="2" charset="-122"/>
                          <a:ea typeface="宋体" panose="02010600030101010101" pitchFamily="2" charset="-122"/>
                          <a:cs typeface="宋体" panose="02010600030101010101" pitchFamily="2" charset="-122"/>
                        </a:rPr>
                        <a:t>：微信w</a:t>
                      </a:r>
                      <a:r>
                        <a:rPr lang="en-US" sz="1800" b="0">
                          <a:latin typeface="Calibri" panose="020F0502020204030204" pitchFamily="34" charset="0"/>
                          <a:cs typeface="Calibri" panose="020F0502020204030204" pitchFamily="34" charset="0"/>
                        </a:rPr>
                        <a:t>eb</a:t>
                      </a:r>
                      <a:r>
                        <a:rPr lang="en-US" sz="1800" b="0">
                          <a:latin typeface="宋体" panose="02010600030101010101" pitchFamily="2" charset="-122"/>
                          <a:ea typeface="宋体" panose="02010600030101010101" pitchFamily="2" charset="-122"/>
                          <a:cs typeface="宋体" panose="02010600030101010101" pitchFamily="2" charset="-122"/>
                        </a:rPr>
                        <a:t>开发者工具</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3"/>
                  </a:ext>
                </a:extLst>
              </a:tr>
              <a:tr h="340360">
                <a:tc gridSpan="4">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前置条件：数据库和其他功能运行环境正常</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4"/>
                  </a:ext>
                </a:extLst>
              </a:tr>
              <a:tr h="680085">
                <a:tc gridSpan="4">
                  <a:txBody>
                    <a:bodyPr/>
                    <a:lstStyle/>
                    <a:p>
                      <a:pPr indent="0">
                        <a:buNone/>
                      </a:pPr>
                      <a:r>
                        <a:rPr lang="en-US" sz="1800" b="0">
                          <a:latin typeface="Calibri" panose="020F0502020204030204" pitchFamily="34" charset="0"/>
                          <a:cs typeface="Calibri" panose="020F0502020204030204" pitchFamily="34" charset="0"/>
                        </a:rPr>
                        <a:t>操作步骤</a:t>
                      </a:r>
                      <a:r>
                        <a:rPr lang="en-US" sz="1800" b="0">
                          <a:latin typeface="宋体" panose="02010600030101010101" pitchFamily="2" charset="-122"/>
                          <a:ea typeface="宋体" panose="02010600030101010101" pitchFamily="2" charset="-122"/>
                          <a:cs typeface="宋体" panose="02010600030101010101" pitchFamily="2" charset="-122"/>
                        </a:rPr>
                        <a:t>：点击最下方睡眠小屋按钮拖动家具进行摆放</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r h="68072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子用例编号</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pitchFamily="34" charset="0"/>
                          <a:cs typeface="Calibri" panose="020F0502020204030204" pitchFamily="34" charset="0"/>
                        </a:rPr>
                        <a:t>输入数据</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pitchFamily="34" charset="0"/>
                          <a:cs typeface="Calibri" panose="020F0502020204030204" pitchFamily="34" charset="0"/>
                        </a:rPr>
                        <a:t>期望输出</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Calibri" panose="020F0502020204030204" pitchFamily="34" charset="0"/>
                          <a:cs typeface="Calibri" panose="020F0502020204030204" pitchFamily="34" charset="0"/>
                        </a:rPr>
                        <a:t>实际结果</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80085">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3.1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点击进入睡眠小屋界面</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进入睡眠小屋界面</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进入睡眠小屋界面</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8072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3.2</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拖动家具</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能随意拖动</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不能随意拖动</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00" name="文本框 99"/>
          <p:cNvSpPr txBox="1"/>
          <p:nvPr/>
        </p:nvSpPr>
        <p:spPr>
          <a:xfrm>
            <a:off x="3390900" y="3988435"/>
            <a:ext cx="5080000" cy="252730"/>
          </a:xfrm>
          <a:prstGeom prst="rect">
            <a:avLst/>
          </a:prstGeom>
          <a:noFill/>
          <a:ln w="9525">
            <a:noFill/>
          </a:ln>
        </p:spPr>
        <p:txBody>
          <a:bodyPr>
            <a:spAutoFit/>
          </a:bodyPr>
          <a:lstStyle/>
          <a:p>
            <a:pPr indent="0"/>
            <a:r>
              <a:rPr lang="en-US" sz="1050" b="0">
                <a:latin typeface="Calibri" panose="020F0502020204030204" pitchFamily="34" charset="0"/>
                <a:ea typeface="宋体" panose="02010600030101010101" pitchFamily="2" charset="-122"/>
                <a:cs typeface="Times New Roman" panose="02020603050405020304" pitchFamily="18" charset="0"/>
              </a:rPr>
              <a:t> </a:t>
            </a:r>
            <a:endParaRPr lang="zh-CN" altLang="en-US"/>
          </a:p>
        </p:txBody>
      </p:sp>
    </p:spTree>
    <p:extLst>
      <p:ext uri="{BB962C8B-B14F-4D97-AF65-F5344CB8AC3E}">
        <p14:creationId xmlns:p14="http://schemas.microsoft.com/office/powerpoint/2010/main" val="1500758785"/>
      </p:ext>
    </p:extLst>
  </p:cSld>
  <p:clrMapOvr>
    <a:masterClrMapping/>
  </p:clrMapOvr>
  <p:transition spd="slow" advTm="3000">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47" y="238842"/>
            <a:ext cx="2358887" cy="521970"/>
          </a:xfrm>
          <a:prstGeom prst="rect">
            <a:avLst/>
          </a:prstGeom>
          <a:noFill/>
        </p:spPr>
        <p:txBody>
          <a:bodyPr wrap="square" rtlCol="0">
            <a:spAutoFit/>
          </a:bodyPr>
          <a:lstStyle/>
          <a:p>
            <a:r>
              <a:rPr lang="zh-CN" altLang="en-US" sz="2800" dirty="0"/>
              <a:t>集成测试用例</a:t>
            </a:r>
          </a:p>
        </p:txBody>
      </p:sp>
      <p:sp>
        <p:nvSpPr>
          <p:cNvPr id="100" name="文本框 99"/>
          <p:cNvSpPr txBox="1"/>
          <p:nvPr/>
        </p:nvSpPr>
        <p:spPr>
          <a:xfrm>
            <a:off x="3556000" y="2688590"/>
            <a:ext cx="5080000" cy="414020"/>
          </a:xfrm>
          <a:prstGeom prst="rect">
            <a:avLst/>
          </a:prstGeom>
          <a:noFill/>
          <a:ln w="9525">
            <a:noFill/>
          </a:ln>
        </p:spPr>
        <p:txBody>
          <a:bodyPr>
            <a:spAutoFit/>
          </a:bodyPr>
          <a:lstStyle/>
          <a:p>
            <a:pPr indent="0"/>
            <a:r>
              <a:rPr lang="en-US" sz="1050" b="0">
                <a:latin typeface="Calibri" panose="020F0502020204030204" pitchFamily="34" charset="0"/>
                <a:ea typeface="宋体" panose="02010600030101010101" pitchFamily="2" charset="-122"/>
                <a:cs typeface="Times New Roman" panose="02020603050405020304" pitchFamily="18" charset="0"/>
              </a:rPr>
              <a:t> </a:t>
            </a:r>
          </a:p>
          <a:p>
            <a:pPr indent="0"/>
            <a:r>
              <a:rPr lang="en-US" sz="1050" b="0">
                <a:latin typeface="Calibri" panose="020F0502020204030204" pitchFamily="34" charset="0"/>
                <a:ea typeface="宋体" panose="02010600030101010101" pitchFamily="2" charset="-122"/>
                <a:cs typeface="Times New Roman" panose="02020603050405020304" pitchFamily="18" charset="0"/>
              </a:rPr>
              <a:t> </a:t>
            </a:r>
            <a:endParaRPr lang="zh-CN" altLang="en-US"/>
          </a:p>
        </p:txBody>
      </p:sp>
      <p:graphicFrame>
        <p:nvGraphicFramePr>
          <p:cNvPr id="39" name="表格 38"/>
          <p:cNvGraphicFramePr/>
          <p:nvPr/>
        </p:nvGraphicFramePr>
        <p:xfrm>
          <a:off x="2649855" y="1717675"/>
          <a:ext cx="6953250" cy="4128135"/>
        </p:xfrm>
        <a:graphic>
          <a:graphicData uri="http://schemas.openxmlformats.org/drawingml/2006/table">
            <a:tbl>
              <a:tblPr firstRow="1" bandRow="1">
                <a:tableStyleId>{5940675A-B579-460E-94D1-54222C63F5DA}</a:tableStyleId>
              </a:tblPr>
              <a:tblGrid>
                <a:gridCol w="6953250">
                  <a:extLst>
                    <a:ext uri="{9D8B030D-6E8A-4147-A177-3AD203B41FA5}">
                      <a16:colId xmlns:a16="http://schemas.microsoft.com/office/drawing/2014/main" val="20000"/>
                    </a:ext>
                  </a:extLst>
                </a:gridCol>
              </a:tblGrid>
              <a:tr h="412750">
                <a:tc>
                  <a:txBody>
                    <a:bodyPr/>
                    <a:lstStyle/>
                    <a:p>
                      <a:pPr indent="0">
                        <a:buNone/>
                      </a:pPr>
                      <a:r>
                        <a:rPr lang="en-US" sz="1800" b="0">
                          <a:latin typeface="Calibri" panose="020F0502020204030204" pitchFamily="34" charset="0"/>
                          <a:cs typeface="Calibri" panose="020F0502020204030204" pitchFamily="34" charset="0"/>
                        </a:rPr>
                        <a:t>测试模块</a:t>
                      </a:r>
                      <a:r>
                        <a:rPr lang="en-US" sz="1800" b="0">
                          <a:latin typeface="宋体" panose="02010600030101010101" pitchFamily="2" charset="-122"/>
                          <a:ea typeface="宋体" panose="02010600030101010101" pitchFamily="2" charset="-122"/>
                          <a:cs typeface="宋体" panose="02010600030101010101" pitchFamily="2" charset="-122"/>
                        </a:rPr>
                        <a:t>：我的 </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2750">
                <a:tc>
                  <a:txBody>
                    <a:bodyPr/>
                    <a:lstStyle/>
                    <a:p>
                      <a:pPr indent="0">
                        <a:buNone/>
                      </a:pPr>
                      <a:r>
                        <a:rPr lang="en-US" sz="1800" b="0">
                          <a:latin typeface="Calibri" panose="020F0502020204030204" pitchFamily="34" charset="0"/>
                          <a:cs typeface="Calibri" panose="020F0502020204030204" pitchFamily="34" charset="0"/>
                        </a:rPr>
                        <a:t>标识符</a:t>
                      </a:r>
                      <a:r>
                        <a:rPr lang="en-US" sz="1800" b="0">
                          <a:latin typeface="宋体" panose="02010600030101010101" pitchFamily="2" charset="-122"/>
                          <a:ea typeface="宋体" panose="02010600030101010101" pitchFamily="2" charset="-122"/>
                          <a:cs typeface="宋体" panose="02010600030101010101" pitchFamily="2" charset="-122"/>
                        </a:rPr>
                        <a:t>：4.0.0</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0">
                <a:tc>
                  <a:txBody>
                    <a:bodyPr/>
                    <a:lstStyle/>
                    <a:p>
                      <a:pPr indent="0">
                        <a:buNone/>
                      </a:pPr>
                      <a:r>
                        <a:rPr lang="en-US" sz="1800" b="0">
                          <a:latin typeface="Calibri" panose="020F0502020204030204" pitchFamily="34" charset="0"/>
                          <a:cs typeface="Calibri" panose="020F0502020204030204" pitchFamily="34" charset="0"/>
                        </a:rPr>
                        <a:t>测试项</a:t>
                      </a:r>
                      <a:r>
                        <a:rPr lang="en-US" sz="1800" b="0">
                          <a:latin typeface="宋体" panose="02010600030101010101" pitchFamily="2" charset="-122"/>
                          <a:ea typeface="宋体" panose="02010600030101010101" pitchFamily="2" charset="-122"/>
                          <a:cs typeface="宋体" panose="02010600030101010101" pitchFamily="2" charset="-122"/>
                        </a:rPr>
                        <a:t>：能否显示时钟并且时间与手机时间同步、是否能否开关背景音乐、能否进入睡眠界面、能否显示建造家具的倒计时、是否能点击结束睡觉按钮后返回至主界面</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3385">
                <a:tc>
                  <a:txBody>
                    <a:bodyPr/>
                    <a:lstStyle/>
                    <a:p>
                      <a:pPr indent="0">
                        <a:buNone/>
                      </a:pPr>
                      <a:r>
                        <a:rPr lang="en-US" sz="1800" b="0">
                          <a:latin typeface="Calibri" panose="020F0502020204030204" pitchFamily="34" charset="0"/>
                          <a:cs typeface="Calibri" panose="020F0502020204030204" pitchFamily="34" charset="0"/>
                        </a:rPr>
                        <a:t>测试环境</a:t>
                      </a:r>
                      <a:r>
                        <a:rPr lang="en-US" sz="1800" b="0">
                          <a:latin typeface="宋体" panose="02010600030101010101" pitchFamily="2" charset="-122"/>
                          <a:ea typeface="宋体" panose="02010600030101010101" pitchFamily="2" charset="-122"/>
                          <a:cs typeface="宋体" panose="02010600030101010101" pitchFamily="2" charset="-122"/>
                        </a:rPr>
                        <a:t>：微信w</a:t>
                      </a:r>
                      <a:r>
                        <a:rPr lang="en-US" sz="1800" b="0">
                          <a:latin typeface="Calibri" panose="020F0502020204030204" pitchFamily="34" charset="0"/>
                          <a:cs typeface="Calibri" panose="020F0502020204030204" pitchFamily="34" charset="0"/>
                        </a:rPr>
                        <a:t>eb</a:t>
                      </a:r>
                      <a:r>
                        <a:rPr lang="en-US" sz="1800" b="0">
                          <a:latin typeface="宋体" panose="02010600030101010101" pitchFamily="2" charset="-122"/>
                          <a:ea typeface="宋体" panose="02010600030101010101" pitchFamily="2" charset="-122"/>
                          <a:cs typeface="宋体" panose="02010600030101010101" pitchFamily="2" charset="-122"/>
                        </a:rPr>
                        <a:t>开发者工具</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75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前置条件：数据库和其他功能运行环境正常</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25500">
                <a:tc>
                  <a:txBody>
                    <a:bodyPr/>
                    <a:lstStyle/>
                    <a:p>
                      <a:pPr indent="0">
                        <a:buNone/>
                      </a:pPr>
                      <a:r>
                        <a:rPr lang="en-US" sz="1800" b="0">
                          <a:latin typeface="Calibri" panose="020F0502020204030204" pitchFamily="34" charset="0"/>
                          <a:cs typeface="Calibri" panose="020F0502020204030204" pitchFamily="34" charset="0"/>
                        </a:rPr>
                        <a:t>操作步骤</a:t>
                      </a:r>
                      <a:r>
                        <a:rPr lang="en-US" sz="1800" b="0">
                          <a:latin typeface="宋体" panose="02010600030101010101" pitchFamily="2" charset="-122"/>
                          <a:ea typeface="宋体" panose="02010600030101010101" pitchFamily="2" charset="-122"/>
                          <a:cs typeface="宋体" panose="02010600030101010101" pitchFamily="2" charset="-122"/>
                        </a:rPr>
                        <a:t>：点击背景音乐按钮点击开始睡觉按钮进入睡眠界面后点击结束睡觉</a:t>
                      </a:r>
                      <a:endParaRPr lang="en-US" altLang="en-US"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88936565"/>
      </p:ext>
    </p:extLst>
  </p:cSld>
  <p:clrMapOvr>
    <a:masterClrMapping/>
  </p:clrMapOvr>
  <p:transition spd="slow" advTm="3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40692EE7-2F7B-4B64-AD49-FC818B9FB5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5095" y="-1460321"/>
            <a:ext cx="2236456" cy="3275095"/>
          </a:xfrm>
          <a:prstGeom prst="rect">
            <a:avLst/>
          </a:prstGeom>
        </p:spPr>
      </p:pic>
      <p:sp>
        <p:nvSpPr>
          <p:cNvPr id="18" name="文本框 17">
            <a:extLst>
              <a:ext uri="{FF2B5EF4-FFF2-40B4-BE49-F238E27FC236}">
                <a16:creationId xmlns:a16="http://schemas.microsoft.com/office/drawing/2014/main" id="{95B83EEB-6827-4FA6-97AB-0D0860AE5A42}"/>
              </a:ext>
            </a:extLst>
          </p:cNvPr>
          <p:cNvSpPr txBox="1"/>
          <p:nvPr/>
        </p:nvSpPr>
        <p:spPr>
          <a:xfrm>
            <a:off x="238262" y="177226"/>
            <a:ext cx="2892122" cy="523220"/>
          </a:xfrm>
          <a:prstGeom prst="rect">
            <a:avLst/>
          </a:prstGeom>
          <a:noFill/>
        </p:spPr>
        <p:txBody>
          <a:bodyPr wrap="square" rtlCol="0">
            <a:spAutoFit/>
          </a:bodyPr>
          <a:lstStyle/>
          <a:p>
            <a:pPr algn="ctr"/>
            <a:r>
              <a:rPr lang="en-US" altLang="zh-CN" sz="2800" b="1" dirty="0"/>
              <a:t>1 . </a:t>
            </a:r>
            <a:r>
              <a:rPr lang="zh-CN" altLang="en-US" sz="2800" b="1" dirty="0"/>
              <a:t>项目小组分工</a:t>
            </a:r>
          </a:p>
        </p:txBody>
      </p:sp>
      <p:graphicFrame>
        <p:nvGraphicFramePr>
          <p:cNvPr id="19" name="表格 18">
            <a:extLst>
              <a:ext uri="{FF2B5EF4-FFF2-40B4-BE49-F238E27FC236}">
                <a16:creationId xmlns:a16="http://schemas.microsoft.com/office/drawing/2014/main" id="{C6F6A0E3-5072-4111-ADC0-CBC6C0016D86}"/>
              </a:ext>
            </a:extLst>
          </p:cNvPr>
          <p:cNvGraphicFramePr>
            <a:graphicFrameLocks noGrp="1"/>
          </p:cNvGraphicFramePr>
          <p:nvPr>
            <p:extLst>
              <p:ext uri="{D42A27DB-BD31-4B8C-83A1-F6EECF244321}">
                <p14:modId xmlns:p14="http://schemas.microsoft.com/office/powerpoint/2010/main" val="1279579111"/>
              </p:ext>
            </p:extLst>
          </p:nvPr>
        </p:nvGraphicFramePr>
        <p:xfrm>
          <a:off x="983432" y="232471"/>
          <a:ext cx="10550171" cy="6470172"/>
        </p:xfrm>
        <a:graphic>
          <a:graphicData uri="http://schemas.openxmlformats.org/drawingml/2006/table">
            <a:tbl>
              <a:tblPr firstRow="1" firstCol="1" bandRow="1"/>
              <a:tblGrid>
                <a:gridCol w="2285870">
                  <a:extLst>
                    <a:ext uri="{9D8B030D-6E8A-4147-A177-3AD203B41FA5}">
                      <a16:colId xmlns:a16="http://schemas.microsoft.com/office/drawing/2014/main" val="554866406"/>
                    </a:ext>
                  </a:extLst>
                </a:gridCol>
                <a:gridCol w="2075055">
                  <a:extLst>
                    <a:ext uri="{9D8B030D-6E8A-4147-A177-3AD203B41FA5}">
                      <a16:colId xmlns:a16="http://schemas.microsoft.com/office/drawing/2014/main" val="3874483146"/>
                    </a:ext>
                  </a:extLst>
                </a:gridCol>
                <a:gridCol w="2778711">
                  <a:extLst>
                    <a:ext uri="{9D8B030D-6E8A-4147-A177-3AD203B41FA5}">
                      <a16:colId xmlns:a16="http://schemas.microsoft.com/office/drawing/2014/main" val="2113862148"/>
                    </a:ext>
                  </a:extLst>
                </a:gridCol>
                <a:gridCol w="597155">
                  <a:extLst>
                    <a:ext uri="{9D8B030D-6E8A-4147-A177-3AD203B41FA5}">
                      <a16:colId xmlns:a16="http://schemas.microsoft.com/office/drawing/2014/main" val="3698216385"/>
                    </a:ext>
                  </a:extLst>
                </a:gridCol>
                <a:gridCol w="805517">
                  <a:extLst>
                    <a:ext uri="{9D8B030D-6E8A-4147-A177-3AD203B41FA5}">
                      <a16:colId xmlns:a16="http://schemas.microsoft.com/office/drawing/2014/main" val="2575689776"/>
                    </a:ext>
                  </a:extLst>
                </a:gridCol>
                <a:gridCol w="2007863">
                  <a:extLst>
                    <a:ext uri="{9D8B030D-6E8A-4147-A177-3AD203B41FA5}">
                      <a16:colId xmlns:a16="http://schemas.microsoft.com/office/drawing/2014/main" val="455514746"/>
                    </a:ext>
                  </a:extLst>
                </a:gridCol>
              </a:tblGrid>
              <a:tr h="425050">
                <a:tc>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阶段</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任务名称</a:t>
                      </a: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任务细分</a:t>
                      </a: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预算</a:t>
                      </a: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负责人</a:t>
                      </a: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参与人员</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475776"/>
                  </a:ext>
                </a:extLst>
              </a:tr>
              <a:tr h="425050">
                <a:tc rowSpan="2">
                  <a:txBody>
                    <a:bodyPr/>
                    <a:lstStyle/>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项目准备阶段</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小组组建</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1</a:t>
                      </a:r>
                      <a:r>
                        <a:rPr lang="zh-CN" sz="1300" kern="100">
                          <a:effectLst/>
                          <a:latin typeface="Calibri" panose="020F0502020204030204" pitchFamily="34" charset="0"/>
                          <a:ea typeface="宋体" panose="02010600030101010101" pitchFamily="2" charset="-122"/>
                          <a:cs typeface="Times New Roman" panose="02020603050405020304" pitchFamily="18" charset="0"/>
                        </a:rPr>
                        <a:t>小组成员确立</a:t>
                      </a: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盛泽文</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王烨涵</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韩宇</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300" kern="100" dirty="0">
                          <a:effectLst/>
                          <a:latin typeface="Calibri" panose="020F0502020204030204" pitchFamily="34" charset="0"/>
                          <a:ea typeface="宋体" panose="02010600030101010101" pitchFamily="2" charset="-122"/>
                          <a:cs typeface="Times New Roman" panose="02020603050405020304" pitchFamily="18" charset="0"/>
                        </a:rPr>
                        <a:t>盛泽文</a:t>
                      </a:r>
                    </a:p>
                    <a:p>
                      <a:pPr algn="l">
                        <a:spcAft>
                          <a:spcPts val="0"/>
                        </a:spcAft>
                      </a:pP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3188108"/>
                  </a:ext>
                </a:extLst>
              </a:tr>
              <a:tr h="1062625">
                <a:tc vMerge="1">
                  <a:txBody>
                    <a:bodyPr/>
                    <a:lstStyle/>
                    <a:p>
                      <a:endParaRPr lang="zh-CN" altLang="en-US"/>
                    </a:p>
                  </a:txBody>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项目确定</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1</a:t>
                      </a:r>
                      <a:r>
                        <a:rPr lang="zh-CN" sz="1300" kern="100">
                          <a:effectLst/>
                          <a:latin typeface="Calibri" panose="020F0502020204030204" pitchFamily="34" charset="0"/>
                          <a:ea typeface="宋体" panose="02010600030101010101" pitchFamily="2" charset="-122"/>
                          <a:cs typeface="Times New Roman" panose="02020603050405020304" pitchFamily="18" charset="0"/>
                        </a:rPr>
                        <a:t>项目方向确定</a:t>
                      </a: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2</a:t>
                      </a:r>
                      <a:r>
                        <a:rPr lang="zh-CN" sz="1300" kern="100">
                          <a:effectLst/>
                          <a:latin typeface="Calibri" panose="020F0502020204030204" pitchFamily="34" charset="0"/>
                          <a:ea typeface="宋体" panose="02010600030101010101" pitchFamily="2" charset="-122"/>
                          <a:cs typeface="Times New Roman" panose="02020603050405020304" pitchFamily="18" charset="0"/>
                        </a:rPr>
                        <a:t>完成项目介绍</a:t>
                      </a:r>
                      <a:r>
                        <a:rPr lang="en-US" sz="1300" kern="100">
                          <a:effectLst/>
                          <a:latin typeface="Calibri" panose="020F0502020204030204" pitchFamily="34" charset="0"/>
                          <a:ea typeface="宋体" panose="02010600030101010101" pitchFamily="2" charset="-122"/>
                          <a:cs typeface="Times New Roman" panose="02020603050405020304" pitchFamily="18" charset="0"/>
                        </a:rPr>
                        <a:t>ppt</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3</a:t>
                      </a:r>
                      <a:r>
                        <a:rPr lang="zh-CN" sz="1300" kern="100">
                          <a:effectLst/>
                          <a:latin typeface="Calibri" panose="020F0502020204030204" pitchFamily="34" charset="0"/>
                          <a:ea typeface="宋体" panose="02010600030101010101" pitchFamily="2" charset="-122"/>
                          <a:cs typeface="Times New Roman" panose="02020603050405020304" pitchFamily="18" charset="0"/>
                        </a:rPr>
                        <a:t>开展小组会议</a:t>
                      </a: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4</a:t>
                      </a:r>
                      <a:r>
                        <a:rPr lang="zh-CN" sz="1300" kern="100">
                          <a:effectLst/>
                          <a:latin typeface="Calibri" panose="020F0502020204030204" pitchFamily="34" charset="0"/>
                          <a:ea typeface="宋体" panose="02010600030101010101" pitchFamily="2" charset="-122"/>
                          <a:cs typeface="Times New Roman" panose="02020603050405020304" pitchFamily="18" charset="0"/>
                        </a:rPr>
                        <a:t>设计小组</a:t>
                      </a:r>
                      <a:r>
                        <a:rPr lang="en-US" sz="1300" kern="100">
                          <a:effectLst/>
                          <a:latin typeface="Calibri" panose="020F0502020204030204" pitchFamily="34" charset="0"/>
                          <a:ea typeface="宋体" panose="02010600030101010101" pitchFamily="2" charset="-122"/>
                          <a:cs typeface="Times New Roman" panose="02020603050405020304" pitchFamily="18" charset="0"/>
                        </a:rPr>
                        <a:t>logo</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5</a:t>
                      </a:r>
                      <a:r>
                        <a:rPr lang="zh-CN" sz="1300" kern="100">
                          <a:effectLst/>
                          <a:latin typeface="Calibri" panose="020F0502020204030204" pitchFamily="34" charset="0"/>
                          <a:ea typeface="宋体" panose="02010600030101010101" pitchFamily="2" charset="-122"/>
                          <a:cs typeface="Times New Roman" panose="02020603050405020304" pitchFamily="18" charset="0"/>
                        </a:rPr>
                        <a:t>新馆项目介绍</a:t>
                      </a:r>
                      <a:r>
                        <a:rPr lang="en-US" sz="1300" kern="100">
                          <a:effectLst/>
                          <a:latin typeface="Calibri" panose="020F0502020204030204" pitchFamily="34" charset="0"/>
                          <a:ea typeface="宋体" panose="02010600030101010101" pitchFamily="2" charset="-122"/>
                          <a:cs typeface="Times New Roman" panose="02020603050405020304" pitchFamily="18" charset="0"/>
                        </a:rPr>
                        <a:t>ppt</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0</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674007274"/>
                  </a:ext>
                </a:extLst>
              </a:tr>
              <a:tr h="1275149">
                <a:tc>
                  <a:txBody>
                    <a:bodyPr/>
                    <a:lstStyle/>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项目计划</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项目计划编写</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项目背景分析</a:t>
                      </a:r>
                    </a:p>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初步可行性分析</a:t>
                      </a:r>
                    </a:p>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初步需求分析</a:t>
                      </a:r>
                    </a:p>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完成初步项目计划</a:t>
                      </a:r>
                    </a:p>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与老师进行项目交流</a:t>
                      </a:r>
                    </a:p>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6</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修改项目计划</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王烨涵</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韩宇</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盛泽文</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300" kern="100" dirty="0">
                          <a:effectLst/>
                          <a:latin typeface="Calibri" panose="020F0502020204030204" pitchFamily="34" charset="0"/>
                          <a:ea typeface="宋体" panose="02010600030101010101" pitchFamily="2" charset="-122"/>
                          <a:cs typeface="Times New Roman" panose="02020603050405020304" pitchFamily="18" charset="0"/>
                        </a:rPr>
                        <a:t>王烨涵</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2298498"/>
                  </a:ext>
                </a:extLst>
              </a:tr>
              <a:tr h="637575">
                <a:tc>
                  <a:txBody>
                    <a:bodyPr/>
                    <a:lstStyle/>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可行性分析</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项目可行性分析报告编写</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1</a:t>
                      </a:r>
                      <a:r>
                        <a:rPr lang="zh-CN" sz="1300" kern="100">
                          <a:effectLst/>
                          <a:latin typeface="Calibri" panose="020F0502020204030204" pitchFamily="34" charset="0"/>
                          <a:ea typeface="宋体" panose="02010600030101010101" pitchFamily="2" charset="-122"/>
                          <a:cs typeface="Times New Roman" panose="02020603050405020304" pitchFamily="18" charset="0"/>
                        </a:rPr>
                        <a:t>技术可行性</a:t>
                      </a: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2</a:t>
                      </a:r>
                      <a:r>
                        <a:rPr lang="zh-CN" sz="1300" kern="100">
                          <a:effectLst/>
                          <a:latin typeface="Calibri" panose="020F0502020204030204" pitchFamily="34" charset="0"/>
                          <a:ea typeface="宋体" panose="02010600030101010101" pitchFamily="2" charset="-122"/>
                          <a:cs typeface="Times New Roman" panose="02020603050405020304" pitchFamily="18" charset="0"/>
                        </a:rPr>
                        <a:t>经济可行性</a:t>
                      </a: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3</a:t>
                      </a:r>
                      <a:r>
                        <a:rPr lang="zh-CN" sz="1300" kern="100">
                          <a:effectLst/>
                          <a:latin typeface="Calibri" panose="020F0502020204030204" pitchFamily="34" charset="0"/>
                          <a:ea typeface="宋体" panose="02010600030101010101" pitchFamily="2" charset="-122"/>
                          <a:cs typeface="Times New Roman" panose="02020603050405020304" pitchFamily="18" charset="0"/>
                        </a:rPr>
                        <a:t>操作可行性</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韩宇</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王烨涵</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1300" kern="100" dirty="0">
                          <a:effectLst/>
                          <a:latin typeface="Calibri" panose="020F0502020204030204" pitchFamily="34" charset="0"/>
                          <a:ea typeface="宋体" panose="02010600030101010101" pitchFamily="2" charset="-122"/>
                          <a:cs typeface="Times New Roman" panose="02020603050405020304" pitchFamily="18" charset="0"/>
                        </a:rPr>
                        <a:t>韩宇 </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盛泽文</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6520386"/>
                  </a:ext>
                </a:extLst>
              </a:tr>
              <a:tr h="425050">
                <a:tc rowSpan="2">
                  <a:txBody>
                    <a:bodyPr/>
                    <a:lstStyle/>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项目需求分析</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项目需求分析</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1</a:t>
                      </a:r>
                      <a:r>
                        <a:rPr lang="zh-CN" sz="1300" kern="100">
                          <a:effectLst/>
                          <a:latin typeface="Calibri" panose="020F0502020204030204" pitchFamily="34" charset="0"/>
                          <a:ea typeface="宋体" panose="02010600030101010101" pitchFamily="2" charset="-122"/>
                          <a:cs typeface="Times New Roman" panose="02020603050405020304" pitchFamily="18" charset="0"/>
                        </a:rPr>
                        <a:t>与用户进行交流</a:t>
                      </a: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2</a:t>
                      </a:r>
                      <a:r>
                        <a:rPr lang="zh-CN" sz="1300" kern="100">
                          <a:effectLst/>
                          <a:latin typeface="Calibri" panose="020F0502020204030204" pitchFamily="34" charset="0"/>
                          <a:ea typeface="宋体" panose="02010600030101010101" pitchFamily="2" charset="-122"/>
                          <a:cs typeface="Times New Roman" panose="02020603050405020304" pitchFamily="18" charset="0"/>
                        </a:rPr>
                        <a:t>与老师交流</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200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王烨涵</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盛泽文</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韩宇</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300" kern="100" dirty="0">
                          <a:effectLst/>
                          <a:latin typeface="Calibri" panose="020F0502020204030204" pitchFamily="34" charset="0"/>
                          <a:ea typeface="宋体" panose="02010600030101010101" pitchFamily="2" charset="-122"/>
                          <a:cs typeface="Times New Roman" panose="02020603050405020304" pitchFamily="18" charset="0"/>
                        </a:rPr>
                        <a:t>王烨涵</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8466615"/>
                  </a:ext>
                </a:extLst>
              </a:tr>
              <a:tr h="850100">
                <a:tc vMerge="1">
                  <a:txBody>
                    <a:bodyPr/>
                    <a:lstStyle/>
                    <a:p>
                      <a:endParaRPr lang="zh-CN" altLang="en-US"/>
                    </a:p>
                  </a:txBody>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项目需求分析报告</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功能需求、性能需求、可靠性和可用性需求、出错处理需求、接口需求、约束、逆向需求</a:t>
                      </a:r>
                    </a:p>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规格分析</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694067574"/>
                  </a:ext>
                </a:extLst>
              </a:tr>
              <a:tr h="425050">
                <a:tc rowSpan="4">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5.</a:t>
                      </a:r>
                      <a:r>
                        <a:rPr lang="zh-CN" sz="1300" kern="100">
                          <a:effectLst/>
                          <a:latin typeface="Calibri" panose="020F0502020204030204" pitchFamily="34" charset="0"/>
                          <a:ea typeface="宋体" panose="02010600030101010101" pitchFamily="2" charset="-122"/>
                          <a:cs typeface="Times New Roman" panose="02020603050405020304" pitchFamily="18" charset="0"/>
                        </a:rPr>
                        <a:t>项目设计</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项目总体设计</a:t>
                      </a:r>
                    </a:p>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小组会议，提出初步方案</a:t>
                      </a:r>
                    </a:p>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小组分工安排</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盛泽文</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王烨涵</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韩宇</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300" kern="100" dirty="0">
                          <a:effectLst/>
                          <a:latin typeface="Calibri" panose="020F0502020204030204" pitchFamily="34" charset="0"/>
                          <a:ea typeface="宋体" panose="02010600030101010101" pitchFamily="2" charset="-122"/>
                          <a:cs typeface="Times New Roman" panose="02020603050405020304" pitchFamily="18" charset="0"/>
                        </a:rPr>
                        <a:t>盛泽文</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798714"/>
                  </a:ext>
                </a:extLst>
              </a:tr>
              <a:tr h="314841">
                <a:tc vMerge="1">
                  <a:txBody>
                    <a:bodyPr/>
                    <a:lstStyle/>
                    <a:p>
                      <a:endParaRPr lang="zh-CN" altLang="en-US"/>
                    </a:p>
                  </a:txBody>
                  <a:tcPr/>
                </a:tc>
                <a:tc rowSpan="3">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项目详细设计</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功能分析</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盛泽文</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韩宇</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300" kern="100" dirty="0">
                          <a:effectLst/>
                          <a:latin typeface="Calibri" panose="020F0502020204030204" pitchFamily="34" charset="0"/>
                          <a:ea typeface="宋体" panose="02010600030101010101" pitchFamily="2" charset="-122"/>
                          <a:cs typeface="Times New Roman" panose="02020603050405020304" pitchFamily="18" charset="0"/>
                        </a:rPr>
                        <a:t>盛泽文</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王烨涵</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1402076"/>
                  </a:ext>
                </a:extLst>
              </a:tr>
              <a:tr h="31484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数据库设计</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韩宇</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盛泽文</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1300" kern="100" dirty="0">
                          <a:effectLst/>
                          <a:latin typeface="Calibri" panose="020F0502020204030204" pitchFamily="34" charset="0"/>
                          <a:ea typeface="宋体" panose="02010600030101010101" pitchFamily="2" charset="-122"/>
                          <a:cs typeface="Times New Roman" panose="02020603050405020304" pitchFamily="18" charset="0"/>
                        </a:rPr>
                        <a:t>韩宇 </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王烨涵</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7536428"/>
                  </a:ext>
                </a:extLst>
              </a:tr>
              <a:tr h="31484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en-US" sz="13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测试计划</a:t>
                      </a:r>
                      <a:endPar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30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a:effectLst/>
                          <a:latin typeface="Calibri" panose="020F0502020204030204" pitchFamily="34" charset="0"/>
                          <a:ea typeface="宋体" panose="02010600030101010101" pitchFamily="2" charset="-122"/>
                          <a:cs typeface="Times New Roman" panose="02020603050405020304" pitchFamily="18" charset="0"/>
                        </a:rPr>
                        <a:t>王烨涵</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韩宇</a:t>
                      </a:r>
                      <a:r>
                        <a:rPr lang="en-US" altLang="zh-CN" sz="13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1300" kern="100" dirty="0">
                          <a:effectLst/>
                          <a:latin typeface="Calibri" panose="020F0502020204030204" pitchFamily="34" charset="0"/>
                          <a:ea typeface="宋体" panose="02010600030101010101" pitchFamily="2" charset="-122"/>
                          <a:cs typeface="Times New Roman" panose="02020603050405020304" pitchFamily="18" charset="0"/>
                        </a:rPr>
                        <a:t>王烨涵  </a:t>
                      </a:r>
                      <a:r>
                        <a:rPr lang="zh-CN" sz="1300" kern="100" dirty="0">
                          <a:effectLst/>
                          <a:latin typeface="Calibri" panose="020F0502020204030204" pitchFamily="34" charset="0"/>
                          <a:ea typeface="宋体" panose="02010600030101010101" pitchFamily="2" charset="-122"/>
                          <a:cs typeface="Times New Roman" panose="02020603050405020304" pitchFamily="18" charset="0"/>
                        </a:rPr>
                        <a:t>盛泽文</a:t>
                      </a:r>
                    </a:p>
                  </a:txBody>
                  <a:tcPr marL="45772" marR="457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5310888"/>
                  </a:ext>
                </a:extLst>
              </a:tr>
            </a:tbl>
          </a:graphicData>
        </a:graphic>
      </p:graphicFrame>
    </p:spTree>
    <p:extLst>
      <p:ext uri="{BB962C8B-B14F-4D97-AF65-F5344CB8AC3E}">
        <p14:creationId xmlns:p14="http://schemas.microsoft.com/office/powerpoint/2010/main" val="3033304859"/>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47" y="238842"/>
            <a:ext cx="2358887" cy="521970"/>
          </a:xfrm>
          <a:prstGeom prst="rect">
            <a:avLst/>
          </a:prstGeom>
          <a:noFill/>
        </p:spPr>
        <p:txBody>
          <a:bodyPr wrap="square" rtlCol="0">
            <a:spAutoFit/>
          </a:bodyPr>
          <a:lstStyle/>
          <a:p>
            <a:r>
              <a:rPr lang="zh-CN" altLang="en-US" sz="2800" dirty="0"/>
              <a:t>集成测试用例</a:t>
            </a:r>
          </a:p>
        </p:txBody>
      </p:sp>
      <p:graphicFrame>
        <p:nvGraphicFramePr>
          <p:cNvPr id="5" name="表格 4"/>
          <p:cNvGraphicFramePr/>
          <p:nvPr/>
        </p:nvGraphicFramePr>
        <p:xfrm>
          <a:off x="2265680" y="1310640"/>
          <a:ext cx="7415530" cy="4986020"/>
        </p:xfrm>
        <a:graphic>
          <a:graphicData uri="http://schemas.openxmlformats.org/drawingml/2006/table">
            <a:tbl>
              <a:tblPr firstRow="1" bandRow="1">
                <a:tableStyleId>{5940675A-B579-460E-94D1-54222C63F5DA}</a:tableStyleId>
              </a:tblPr>
              <a:tblGrid>
                <a:gridCol w="1203960">
                  <a:extLst>
                    <a:ext uri="{9D8B030D-6E8A-4147-A177-3AD203B41FA5}">
                      <a16:colId xmlns:a16="http://schemas.microsoft.com/office/drawing/2014/main" val="20000"/>
                    </a:ext>
                  </a:extLst>
                </a:gridCol>
                <a:gridCol w="2097405">
                  <a:extLst>
                    <a:ext uri="{9D8B030D-6E8A-4147-A177-3AD203B41FA5}">
                      <a16:colId xmlns:a16="http://schemas.microsoft.com/office/drawing/2014/main" val="20001"/>
                    </a:ext>
                  </a:extLst>
                </a:gridCol>
                <a:gridCol w="2227580">
                  <a:extLst>
                    <a:ext uri="{9D8B030D-6E8A-4147-A177-3AD203B41FA5}">
                      <a16:colId xmlns:a16="http://schemas.microsoft.com/office/drawing/2014/main" val="20002"/>
                    </a:ext>
                  </a:extLst>
                </a:gridCol>
                <a:gridCol w="1886585">
                  <a:extLst>
                    <a:ext uri="{9D8B030D-6E8A-4147-A177-3AD203B41FA5}">
                      <a16:colId xmlns:a16="http://schemas.microsoft.com/office/drawing/2014/main" val="20003"/>
                    </a:ext>
                  </a:extLst>
                </a:gridCol>
              </a:tblGrid>
              <a:tr h="356870">
                <a:tc gridSpan="4">
                  <a:txBody>
                    <a:bodyPr/>
                    <a:lstStyle/>
                    <a:p>
                      <a:pPr indent="0">
                        <a:buNone/>
                      </a:pPr>
                      <a:r>
                        <a:rPr lang="en-US" sz="1600" b="0">
                          <a:latin typeface="Calibri" panose="020F0502020204030204" pitchFamily="34" charset="0"/>
                          <a:cs typeface="Calibri" panose="020F0502020204030204" pitchFamily="34" charset="0"/>
                        </a:rPr>
                        <a:t>测试模块</a:t>
                      </a:r>
                      <a:r>
                        <a:rPr lang="en-US" sz="1600" b="0">
                          <a:latin typeface="宋体" panose="02010600030101010101" pitchFamily="2" charset="-122"/>
                          <a:ea typeface="宋体" panose="02010600030101010101" pitchFamily="2" charset="-122"/>
                          <a:cs typeface="宋体" panose="02010600030101010101" pitchFamily="2" charset="-122"/>
                        </a:rPr>
                        <a:t>：睡眠圈 </a:t>
                      </a:r>
                      <a:endParaRPr lang="en-US" altLang="en-US" sz="16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354965">
                <a:tc gridSpan="4">
                  <a:txBody>
                    <a:bodyPr/>
                    <a:lstStyle/>
                    <a:p>
                      <a:pPr indent="0">
                        <a:buNone/>
                      </a:pPr>
                      <a:r>
                        <a:rPr lang="en-US" sz="1600" b="0">
                          <a:latin typeface="Calibri" panose="020F0502020204030204" pitchFamily="34" charset="0"/>
                          <a:cs typeface="Calibri" panose="020F0502020204030204" pitchFamily="34" charset="0"/>
                        </a:rPr>
                        <a:t>标识符</a:t>
                      </a:r>
                      <a:r>
                        <a:rPr lang="en-US" sz="1600" b="0">
                          <a:latin typeface="宋体" panose="02010600030101010101" pitchFamily="2" charset="-122"/>
                          <a:ea typeface="宋体" panose="02010600030101010101" pitchFamily="2" charset="-122"/>
                          <a:cs typeface="宋体" panose="02010600030101010101" pitchFamily="2" charset="-122"/>
                        </a:rPr>
                        <a:t>：5.0.0</a:t>
                      </a:r>
                      <a:endParaRPr lang="en-US" altLang="en-US" sz="16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1"/>
                  </a:ext>
                </a:extLst>
              </a:tr>
              <a:tr h="356870">
                <a:tc gridSpan="4">
                  <a:txBody>
                    <a:bodyPr/>
                    <a:lstStyle/>
                    <a:p>
                      <a:pPr indent="0">
                        <a:buNone/>
                      </a:pPr>
                      <a:r>
                        <a:rPr lang="en-US" sz="1600" b="0">
                          <a:latin typeface="Calibri" panose="020F0502020204030204" pitchFamily="34" charset="0"/>
                          <a:cs typeface="Calibri" panose="020F0502020204030204" pitchFamily="34" charset="0"/>
                        </a:rPr>
                        <a:t>测试项</a:t>
                      </a:r>
                      <a:r>
                        <a:rPr lang="en-US" sz="1600" b="0">
                          <a:latin typeface="宋体" panose="02010600030101010101" pitchFamily="2" charset="-122"/>
                          <a:ea typeface="宋体" panose="02010600030101010101" pitchFamily="2" charset="-122"/>
                          <a:cs typeface="宋体" panose="02010600030101010101" pitchFamily="2" charset="-122"/>
                        </a:rPr>
                        <a:t>：能否正常显示排行榜、能否进行点赞和取消点赞</a:t>
                      </a:r>
                      <a:endParaRPr lang="en-US" altLang="en-US" sz="16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2"/>
                  </a:ext>
                </a:extLst>
              </a:tr>
              <a:tr h="355600">
                <a:tc gridSpan="4">
                  <a:txBody>
                    <a:bodyPr/>
                    <a:lstStyle/>
                    <a:p>
                      <a:pPr indent="0">
                        <a:buNone/>
                      </a:pPr>
                      <a:r>
                        <a:rPr lang="en-US" sz="1600" b="0">
                          <a:latin typeface="Calibri" panose="020F0502020204030204" pitchFamily="34" charset="0"/>
                          <a:cs typeface="Calibri" panose="020F0502020204030204" pitchFamily="34" charset="0"/>
                        </a:rPr>
                        <a:t>测试环境</a:t>
                      </a:r>
                      <a:r>
                        <a:rPr lang="en-US" sz="1600" b="0">
                          <a:latin typeface="宋体" panose="02010600030101010101" pitchFamily="2" charset="-122"/>
                          <a:ea typeface="宋体" panose="02010600030101010101" pitchFamily="2" charset="-122"/>
                          <a:cs typeface="宋体" panose="02010600030101010101" pitchFamily="2" charset="-122"/>
                        </a:rPr>
                        <a:t>：微信w</a:t>
                      </a:r>
                      <a:r>
                        <a:rPr lang="en-US" sz="1600" b="0">
                          <a:latin typeface="Calibri" panose="020F0502020204030204" pitchFamily="34" charset="0"/>
                          <a:cs typeface="Calibri" panose="020F0502020204030204" pitchFamily="34" charset="0"/>
                        </a:rPr>
                        <a:t>eb</a:t>
                      </a:r>
                      <a:r>
                        <a:rPr lang="en-US" sz="1600" b="0">
                          <a:latin typeface="宋体" panose="02010600030101010101" pitchFamily="2" charset="-122"/>
                          <a:ea typeface="宋体" panose="02010600030101010101" pitchFamily="2" charset="-122"/>
                          <a:cs typeface="宋体" panose="02010600030101010101" pitchFamily="2" charset="-122"/>
                        </a:rPr>
                        <a:t>开发者工具</a:t>
                      </a:r>
                      <a:endParaRPr lang="en-US" altLang="en-US" sz="16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3"/>
                  </a:ext>
                </a:extLst>
              </a:tr>
              <a:tr h="356870">
                <a:tc gridSpan="4">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前置条件：数据库和其他功能运行环境正常</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4"/>
                  </a:ext>
                </a:extLst>
              </a:tr>
              <a:tr h="711835">
                <a:tc gridSpan="4">
                  <a:txBody>
                    <a:bodyPr/>
                    <a:lstStyle/>
                    <a:p>
                      <a:pPr indent="0">
                        <a:buNone/>
                      </a:pPr>
                      <a:r>
                        <a:rPr lang="en-US" sz="1600" b="0">
                          <a:latin typeface="Calibri" panose="020F0502020204030204" pitchFamily="34" charset="0"/>
                          <a:cs typeface="Calibri" panose="020F0502020204030204" pitchFamily="34" charset="0"/>
                        </a:rPr>
                        <a:t>操作步骤</a:t>
                      </a:r>
                      <a:r>
                        <a:rPr lang="en-US" sz="1600" b="0">
                          <a:latin typeface="宋体" panose="02010600030101010101" pitchFamily="2" charset="-122"/>
                          <a:ea typeface="宋体" panose="02010600030101010101" pitchFamily="2" charset="-122"/>
                          <a:cs typeface="宋体" panose="02010600030101010101" pitchFamily="2" charset="-122"/>
                        </a:rPr>
                        <a:t>：点击睡眠圈给任意以为好友点赞取消给好友的点赞</a:t>
                      </a:r>
                      <a:endParaRPr lang="en-US" altLang="en-US" sz="16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r h="71183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子用例编号</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pitchFamily="34" charset="0"/>
                          <a:cs typeface="Calibri" panose="020F0502020204030204" pitchFamily="34" charset="0"/>
                        </a:rPr>
                        <a:t>输入数据</a:t>
                      </a:r>
                      <a:endParaRPr lang="en-US" altLang="en-US" sz="16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pitchFamily="34" charset="0"/>
                          <a:cs typeface="Calibri" panose="020F0502020204030204" pitchFamily="34" charset="0"/>
                        </a:rPr>
                        <a:t>期望输出</a:t>
                      </a:r>
                      <a:endParaRPr lang="en-US" altLang="en-US" sz="16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Calibri" panose="020F0502020204030204" pitchFamily="34" charset="0"/>
                          <a:cs typeface="Calibri" panose="020F0502020204030204" pitchFamily="34" charset="0"/>
                        </a:rPr>
                        <a:t>实际结果</a:t>
                      </a:r>
                      <a:endParaRPr lang="en-US" altLang="en-US" sz="16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1247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5.1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点击睡眠圈按钮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进入睡眠圈界面</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进入睡眠圈界面</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687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5.2</a:t>
                      </a:r>
                      <a:r>
                        <a:rPr lang="en-US" sz="1600" b="0">
                          <a:latin typeface="Calibri" panose="020F0502020204030204" pitchFamily="34" charset="0"/>
                          <a:cs typeface="Calibri" panose="020F0502020204030204" pitchFamily="34" charset="0"/>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给好友点赞</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点赞数加1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点赞数加1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1183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5</a:t>
                      </a:r>
                      <a:r>
                        <a:rPr lang="en-US" sz="1600" b="0">
                          <a:latin typeface="Calibri" panose="020F0502020204030204" pitchFamily="34" charset="0"/>
                          <a:cs typeface="Calibri" panose="020F0502020204030204" pitchFamily="34" charset="0"/>
                        </a:rPr>
                        <a:t>.2.0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取消给好友点赞</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点赞数减1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点赞数减1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39192113"/>
      </p:ext>
    </p:extLst>
  </p:cSld>
  <p:clrMapOvr>
    <a:masterClrMapping/>
  </p:clrMapOvr>
  <p:transition spd="slow" advTm="3000">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547" y="238842"/>
            <a:ext cx="2358887" cy="521970"/>
          </a:xfrm>
          <a:prstGeom prst="rect">
            <a:avLst/>
          </a:prstGeom>
          <a:noFill/>
        </p:spPr>
        <p:txBody>
          <a:bodyPr wrap="square" rtlCol="0">
            <a:spAutoFit/>
          </a:bodyPr>
          <a:lstStyle/>
          <a:p>
            <a:r>
              <a:rPr lang="zh-CN" altLang="en-US" sz="2800" dirty="0"/>
              <a:t>系统测试</a:t>
            </a:r>
          </a:p>
        </p:txBody>
      </p:sp>
      <p:pic>
        <p:nvPicPr>
          <p:cNvPr id="5" name="图片 4"/>
          <p:cNvPicPr>
            <a:picLocks noChangeAspect="1"/>
          </p:cNvPicPr>
          <p:nvPr/>
        </p:nvPicPr>
        <p:blipFill>
          <a:blip r:embed="rId2"/>
          <a:stretch>
            <a:fillRect/>
          </a:stretch>
        </p:blipFill>
        <p:spPr>
          <a:xfrm>
            <a:off x="861391" y="760812"/>
            <a:ext cx="10787270" cy="6081257"/>
          </a:xfrm>
          <a:prstGeom prst="rect">
            <a:avLst/>
          </a:prstGeom>
        </p:spPr>
      </p:pic>
    </p:spTree>
  </p:cSld>
  <p:clrMapOvr>
    <a:masterClrMapping/>
  </p:clrMapOvr>
  <p:transition spd="slow" advTm="3000">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1547" y="238842"/>
            <a:ext cx="4426227" cy="523220"/>
          </a:xfrm>
          <a:prstGeom prst="rect">
            <a:avLst/>
          </a:prstGeom>
          <a:noFill/>
        </p:spPr>
        <p:txBody>
          <a:bodyPr wrap="square" rtlCol="0">
            <a:spAutoFit/>
          </a:bodyPr>
          <a:lstStyle/>
          <a:p>
            <a:r>
              <a:rPr lang="zh-CN" altLang="en-US" sz="2800" dirty="0"/>
              <a:t>集成测试（自底向上集成）</a:t>
            </a:r>
          </a:p>
        </p:txBody>
      </p:sp>
      <p:grpSp>
        <p:nvGrpSpPr>
          <p:cNvPr id="35" name="组合 34"/>
          <p:cNvGrpSpPr/>
          <p:nvPr/>
        </p:nvGrpSpPr>
        <p:grpSpPr>
          <a:xfrm>
            <a:off x="2021316" y="2719581"/>
            <a:ext cx="4220458" cy="2038836"/>
            <a:chOff x="598626" y="1457979"/>
            <a:chExt cx="4220458" cy="2038836"/>
          </a:xfrm>
        </p:grpSpPr>
        <p:grpSp>
          <p:nvGrpSpPr>
            <p:cNvPr id="36" name="组合 35"/>
            <p:cNvGrpSpPr/>
            <p:nvPr/>
          </p:nvGrpSpPr>
          <p:grpSpPr>
            <a:xfrm>
              <a:off x="598626" y="2022382"/>
              <a:ext cx="596900" cy="596900"/>
              <a:chOff x="598626" y="2022382"/>
              <a:chExt cx="596900" cy="596900"/>
            </a:xfrm>
          </p:grpSpPr>
          <p:sp>
            <p:nvSpPr>
              <p:cNvPr id="37" name="椭圆 36"/>
              <p:cNvSpPr/>
              <p:nvPr/>
            </p:nvSpPr>
            <p:spPr>
              <a:xfrm>
                <a:off x="598626" y="2022382"/>
                <a:ext cx="596900" cy="596900"/>
              </a:xfrm>
              <a:prstGeom prst="ellipse">
                <a:avLst/>
              </a:prstGeom>
              <a:solidFill>
                <a:srgbClr val="5C7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653660" y="208999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02</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39" name="文本框 38"/>
            <p:cNvSpPr txBox="1"/>
            <p:nvPr/>
          </p:nvSpPr>
          <p:spPr>
            <a:xfrm>
              <a:off x="1579034" y="1728340"/>
              <a:ext cx="3240050" cy="1768475"/>
            </a:xfrm>
            <a:prstGeom prst="rect">
              <a:avLst/>
            </a:prstGeom>
            <a:noFill/>
          </p:spPr>
          <p:txBody>
            <a:bodyPr wrap="square" rtlCol="0">
              <a:spAutoFit/>
            </a:bodyPr>
            <a:lstStyle/>
            <a:p>
              <a:pPr>
                <a:lnSpc>
                  <a:spcPct val="130000"/>
                </a:lnSpc>
              </a:pPr>
              <a:r>
                <a:rPr lang="zh-CN" altLang="en-US" sz="1400" dirty="0">
                  <a:latin typeface="宋体" panose="02010600030101010101" pitchFamily="2" charset="-122"/>
                  <a:ea typeface="宋体" panose="02010600030101010101" pitchFamily="2" charset="-122"/>
                  <a:sym typeface="+mn-ea"/>
                </a:rPr>
                <a:t>测试用例</a:t>
              </a:r>
              <a:r>
                <a:rPr lang="en-US" altLang="zh-CN" sz="1400" dirty="0">
                  <a:latin typeface="宋体" panose="02010600030101010101" pitchFamily="2" charset="-122"/>
                  <a:ea typeface="宋体" panose="02010600030101010101" pitchFamily="2" charset="-122"/>
                  <a:sym typeface="+mn-ea"/>
                </a:rPr>
                <a:t>1</a:t>
              </a:r>
              <a:r>
                <a:rPr lang="zh-CN" altLang="en-US" sz="1400" dirty="0">
                  <a:latin typeface="宋体" panose="02010600030101010101" pitchFamily="2" charset="-122"/>
                  <a:ea typeface="宋体" panose="02010600030101010101" pitchFamily="2" charset="-122"/>
                  <a:sym typeface="+mn-ea"/>
                </a:rPr>
                <a:t>：（设定睡眠时间）</a:t>
              </a:r>
            </a:p>
            <a:p>
              <a:pPr>
                <a:lnSpc>
                  <a:spcPct val="130000"/>
                </a:lnSpc>
              </a:pPr>
              <a:r>
                <a:rPr lang="zh-CN" altLang="en-US" sz="1400" dirty="0">
                  <a:latin typeface="宋体" panose="02010600030101010101" pitchFamily="2" charset="-122"/>
                  <a:ea typeface="宋体" panose="02010600030101010101" pitchFamily="2" charset="-122"/>
                  <a:sym typeface="+mn-ea"/>
                </a:rPr>
                <a:t>输入： 选择时间为</a:t>
              </a:r>
              <a:r>
                <a:rPr lang="en-US" altLang="zh-CN" sz="1400" dirty="0">
                  <a:latin typeface="宋体" panose="02010600030101010101" pitchFamily="2" charset="-122"/>
                  <a:ea typeface="宋体" panose="02010600030101010101" pitchFamily="2" charset="-122"/>
                  <a:sym typeface="+mn-ea"/>
                </a:rPr>
                <a:t>23:00</a:t>
              </a:r>
            </a:p>
            <a:p>
              <a:pPr>
                <a:lnSpc>
                  <a:spcPct val="130000"/>
                </a:lnSpc>
              </a:pPr>
              <a:r>
                <a:rPr lang="zh-CN" altLang="en-US" sz="1400" dirty="0">
                  <a:latin typeface="宋体" panose="02010600030101010101" pitchFamily="2" charset="-122"/>
                  <a:ea typeface="宋体" panose="02010600030101010101" pitchFamily="2" charset="-122"/>
                  <a:sym typeface="+mn-ea"/>
                </a:rPr>
                <a:t>测试用例</a:t>
              </a:r>
              <a:r>
                <a:rPr lang="en-US" altLang="zh-CN" sz="1400" dirty="0">
                  <a:latin typeface="宋体" panose="02010600030101010101" pitchFamily="2" charset="-122"/>
                  <a:ea typeface="宋体" panose="02010600030101010101" pitchFamily="2" charset="-122"/>
                  <a:sym typeface="+mn-ea"/>
                </a:rPr>
                <a:t>2</a:t>
              </a:r>
              <a:r>
                <a:rPr lang="zh-CN" altLang="en-US" sz="1400" dirty="0">
                  <a:latin typeface="宋体" panose="02010600030101010101" pitchFamily="2" charset="-122"/>
                  <a:ea typeface="宋体" panose="02010600030101010101" pitchFamily="2" charset="-122"/>
                  <a:sym typeface="+mn-ea"/>
                </a:rPr>
                <a:t>：（设定提醒时间）</a:t>
              </a:r>
            </a:p>
            <a:p>
              <a:pPr>
                <a:lnSpc>
                  <a:spcPct val="130000"/>
                </a:lnSpc>
              </a:pPr>
              <a:r>
                <a:rPr lang="zh-CN" altLang="en-US" sz="1400" dirty="0">
                  <a:latin typeface="宋体" panose="02010600030101010101" pitchFamily="2" charset="-122"/>
                  <a:ea typeface="宋体" panose="02010600030101010101" pitchFamily="2" charset="-122"/>
                  <a:sym typeface="+mn-ea"/>
                </a:rPr>
                <a:t>输入： 选择时间</a:t>
              </a:r>
              <a:r>
                <a:rPr lang="en-US" altLang="zh-CN" sz="1400" dirty="0">
                  <a:latin typeface="宋体" panose="02010600030101010101" pitchFamily="2" charset="-122"/>
                  <a:ea typeface="宋体" panose="02010600030101010101" pitchFamily="2" charset="-122"/>
                  <a:sym typeface="+mn-ea"/>
                </a:rPr>
                <a:t>10 min</a:t>
              </a:r>
            </a:p>
            <a:p>
              <a:pPr>
                <a:lnSpc>
                  <a:spcPct val="130000"/>
                </a:lnSpc>
              </a:pPr>
              <a:r>
                <a:rPr lang="zh-CN" altLang="en-US" sz="1400" dirty="0">
                  <a:latin typeface="宋体" panose="02010600030101010101" pitchFamily="2" charset="-122"/>
                  <a:ea typeface="宋体" panose="02010600030101010101" pitchFamily="2" charset="-122"/>
                  <a:sym typeface="+mn-ea"/>
                </a:rPr>
                <a:t>测试用例</a:t>
              </a:r>
              <a:r>
                <a:rPr lang="en-US" altLang="zh-CN" sz="1400" dirty="0">
                  <a:latin typeface="宋体" panose="02010600030101010101" pitchFamily="2" charset="-122"/>
                  <a:ea typeface="宋体" panose="02010600030101010101" pitchFamily="2" charset="-122"/>
                  <a:sym typeface="+mn-ea"/>
                </a:rPr>
                <a:t>3</a:t>
              </a:r>
              <a:r>
                <a:rPr lang="zh-CN" altLang="en-US" sz="1400" dirty="0">
                  <a:latin typeface="宋体" panose="02010600030101010101" pitchFamily="2" charset="-122"/>
                  <a:ea typeface="宋体" panose="02010600030101010101" pitchFamily="2" charset="-122"/>
                  <a:sym typeface="+mn-ea"/>
                </a:rPr>
                <a:t>：（点击用户反馈按钮）</a:t>
              </a:r>
            </a:p>
            <a:p>
              <a:pPr>
                <a:lnSpc>
                  <a:spcPct val="130000"/>
                </a:lnSpc>
              </a:pPr>
              <a:r>
                <a:rPr lang="zh-CN" altLang="en-US" sz="1400" dirty="0">
                  <a:latin typeface="宋体" panose="02010600030101010101" pitchFamily="2" charset="-122"/>
                  <a:ea typeface="宋体" panose="02010600030101010101" pitchFamily="2" charset="-122"/>
                  <a:sym typeface="+mn-ea"/>
                </a:rPr>
                <a:t>输入： 点击用户反馈按钮</a:t>
              </a:r>
            </a:p>
          </p:txBody>
        </p:sp>
        <p:sp>
          <p:nvSpPr>
            <p:cNvPr id="40" name="文本框 39"/>
            <p:cNvSpPr txBox="1"/>
            <p:nvPr/>
          </p:nvSpPr>
          <p:spPr>
            <a:xfrm>
              <a:off x="1579034" y="1457979"/>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输入</a:t>
              </a:r>
              <a:endParaRPr lang="en-US" altLang="zh-CN" b="1" dirty="0">
                <a:solidFill>
                  <a:srgbClr val="4E67C4"/>
                </a:solidFill>
                <a:latin typeface="黑体" panose="02010609060101010101" pitchFamily="49" charset="-122"/>
                <a:ea typeface="黑体" panose="02010609060101010101" pitchFamily="49" charset="-122"/>
              </a:endParaRPr>
            </a:p>
          </p:txBody>
        </p:sp>
      </p:grpSp>
      <p:grpSp>
        <p:nvGrpSpPr>
          <p:cNvPr id="41" name="组合 40"/>
          <p:cNvGrpSpPr/>
          <p:nvPr/>
        </p:nvGrpSpPr>
        <p:grpSpPr>
          <a:xfrm>
            <a:off x="2036788" y="4796787"/>
            <a:ext cx="4642308" cy="1163234"/>
            <a:chOff x="1086835" y="3351412"/>
            <a:chExt cx="4642308" cy="1163234"/>
          </a:xfrm>
        </p:grpSpPr>
        <p:sp>
          <p:nvSpPr>
            <p:cNvPr id="42" name="椭圆 41"/>
            <p:cNvSpPr/>
            <p:nvPr/>
          </p:nvSpPr>
          <p:spPr>
            <a:xfrm>
              <a:off x="1086835" y="3602332"/>
              <a:ext cx="596900" cy="596900"/>
            </a:xfrm>
            <a:prstGeom prst="ellipse">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140545" y="366994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03</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44" name="文本框 43"/>
            <p:cNvSpPr txBox="1"/>
            <p:nvPr/>
          </p:nvSpPr>
          <p:spPr>
            <a:xfrm>
              <a:off x="2051481" y="3621773"/>
              <a:ext cx="3677662" cy="892873"/>
            </a:xfrm>
            <a:prstGeom prst="rect">
              <a:avLst/>
            </a:prstGeom>
            <a:noFill/>
          </p:spPr>
          <p:txBody>
            <a:bodyPr wrap="square" rtlCol="0">
              <a:spAutoFit/>
            </a:bodyPr>
            <a:lstStyle/>
            <a:p>
              <a:pPr>
                <a:lnSpc>
                  <a:spcPct val="130000"/>
                </a:lnSpc>
              </a:pPr>
              <a:r>
                <a:rPr lang="zh-CN" altLang="en-US" sz="1400" dirty="0">
                  <a:latin typeface="宋体" panose="02010600030101010101" pitchFamily="2" charset="-122"/>
                  <a:ea typeface="宋体" panose="02010600030101010101" pitchFamily="2" charset="-122"/>
                  <a:sym typeface="+mn-ea"/>
                </a:rPr>
                <a:t>测试用例</a:t>
              </a:r>
              <a:r>
                <a:rPr lang="en-US" altLang="zh-CN" sz="1400" dirty="0">
                  <a:latin typeface="宋体" panose="02010600030101010101" pitchFamily="2" charset="-122"/>
                  <a:ea typeface="宋体" panose="02010600030101010101" pitchFamily="2" charset="-122"/>
                  <a:sym typeface="+mn-ea"/>
                </a:rPr>
                <a:t>1</a:t>
              </a:r>
              <a:r>
                <a:rPr lang="zh-CN" altLang="en-US" sz="1400" dirty="0">
                  <a:latin typeface="宋体" panose="02010600030101010101" pitchFamily="2" charset="-122"/>
                  <a:ea typeface="宋体" panose="02010600030101010101" pitchFamily="2" charset="-122"/>
                  <a:sym typeface="+mn-ea"/>
                </a:rPr>
                <a:t>：预期输出：显示</a:t>
              </a:r>
              <a:r>
                <a:rPr lang="en-US" altLang="zh-CN" sz="1400" dirty="0">
                  <a:latin typeface="宋体" panose="02010600030101010101" pitchFamily="2" charset="-122"/>
                  <a:ea typeface="宋体" panose="02010600030101010101" pitchFamily="2" charset="-122"/>
                  <a:sym typeface="+mn-ea"/>
                </a:rPr>
                <a:t>23:00</a:t>
              </a:r>
            </a:p>
            <a:p>
              <a:pPr>
                <a:lnSpc>
                  <a:spcPct val="130000"/>
                </a:lnSpc>
              </a:pPr>
              <a:r>
                <a:rPr lang="zh-CN" altLang="en-US" sz="1400" dirty="0">
                  <a:latin typeface="宋体" panose="02010600030101010101" pitchFamily="2" charset="-122"/>
                  <a:ea typeface="宋体" panose="02010600030101010101" pitchFamily="2" charset="-122"/>
                  <a:sym typeface="+mn-ea"/>
                </a:rPr>
                <a:t>测试用例</a:t>
              </a:r>
              <a:r>
                <a:rPr lang="en-US" altLang="zh-CN" sz="1400" dirty="0">
                  <a:latin typeface="宋体" panose="02010600030101010101" pitchFamily="2" charset="-122"/>
                  <a:ea typeface="宋体" panose="02010600030101010101" pitchFamily="2" charset="-122"/>
                  <a:sym typeface="+mn-ea"/>
                </a:rPr>
                <a:t>2</a:t>
              </a:r>
              <a:r>
                <a:rPr lang="zh-CN" altLang="en-US" sz="1400" dirty="0">
                  <a:latin typeface="宋体" panose="02010600030101010101" pitchFamily="2" charset="-122"/>
                  <a:ea typeface="宋体" panose="02010600030101010101" pitchFamily="2" charset="-122"/>
                  <a:sym typeface="+mn-ea"/>
                </a:rPr>
                <a:t>：预期输出：显示</a:t>
              </a:r>
              <a:r>
                <a:rPr lang="en-US" altLang="zh-CN" sz="1400" dirty="0">
                  <a:latin typeface="宋体" panose="02010600030101010101" pitchFamily="2" charset="-122"/>
                  <a:ea typeface="宋体" panose="02010600030101010101" pitchFamily="2" charset="-122"/>
                  <a:sym typeface="+mn-ea"/>
                </a:rPr>
                <a:t>10min</a:t>
              </a:r>
            </a:p>
            <a:p>
              <a:pPr>
                <a:lnSpc>
                  <a:spcPct val="130000"/>
                </a:lnSpc>
              </a:pPr>
              <a:r>
                <a:rPr lang="zh-CN" altLang="en-US" sz="1400" dirty="0">
                  <a:latin typeface="宋体" panose="02010600030101010101" pitchFamily="2" charset="-122"/>
                  <a:ea typeface="宋体" panose="02010600030101010101" pitchFamily="2" charset="-122"/>
                  <a:sym typeface="+mn-ea"/>
                </a:rPr>
                <a:t>测试用例</a:t>
              </a:r>
              <a:r>
                <a:rPr lang="en-US" altLang="zh-CN" sz="1400" dirty="0">
                  <a:latin typeface="宋体" panose="02010600030101010101" pitchFamily="2" charset="-122"/>
                  <a:ea typeface="宋体" panose="02010600030101010101" pitchFamily="2" charset="-122"/>
                  <a:sym typeface="+mn-ea"/>
                </a:rPr>
                <a:t>3</a:t>
              </a:r>
              <a:r>
                <a:rPr lang="zh-CN" altLang="en-US" sz="1400" dirty="0">
                  <a:latin typeface="宋体" panose="02010600030101010101" pitchFamily="2" charset="-122"/>
                  <a:ea typeface="宋体" panose="02010600030101010101" pitchFamily="2" charset="-122"/>
                  <a:sym typeface="+mn-ea"/>
                </a:rPr>
                <a:t>：预期输出：进入用户反馈界面</a:t>
              </a:r>
            </a:p>
          </p:txBody>
        </p:sp>
        <p:sp>
          <p:nvSpPr>
            <p:cNvPr id="45" name="文本框 44"/>
            <p:cNvSpPr txBox="1"/>
            <p:nvPr/>
          </p:nvSpPr>
          <p:spPr>
            <a:xfrm>
              <a:off x="2051481" y="3351412"/>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输出</a:t>
              </a:r>
              <a:endParaRPr lang="en-US" altLang="zh-CN" b="1" dirty="0">
                <a:solidFill>
                  <a:srgbClr val="4E67C4"/>
                </a:solidFill>
                <a:latin typeface="黑体" panose="02010609060101010101" pitchFamily="49" charset="-122"/>
                <a:ea typeface="黑体" panose="02010609060101010101" pitchFamily="49" charset="-122"/>
              </a:endParaRPr>
            </a:p>
          </p:txBody>
        </p:sp>
      </p:grpSp>
      <p:sp>
        <p:nvSpPr>
          <p:cNvPr id="46" name="文本框 45"/>
          <p:cNvSpPr txBox="1"/>
          <p:nvPr/>
        </p:nvSpPr>
        <p:spPr>
          <a:xfrm>
            <a:off x="4252475" y="751443"/>
            <a:ext cx="4078485" cy="604781"/>
          </a:xfrm>
          <a:prstGeom prst="rect">
            <a:avLst/>
          </a:prstGeom>
          <a:noFill/>
        </p:spPr>
        <p:txBody>
          <a:bodyPr wrap="square" rtlCol="0">
            <a:spAutoFit/>
          </a:bodyPr>
          <a:lstStyle/>
          <a:p>
            <a:pPr lvl="0">
              <a:lnSpc>
                <a:spcPct val="120000"/>
              </a:lnSpc>
              <a:defRPr/>
            </a:pPr>
            <a:r>
              <a:rPr lang="zh-CN" altLang="en-US" sz="3200" dirty="0">
                <a:latin typeface="黑体" panose="02010609060101010101" pitchFamily="49" charset="-122"/>
                <a:ea typeface="黑体" panose="02010609060101010101" pitchFamily="49" charset="-122"/>
                <a:cs typeface="Arial" panose="020B0604020202020204" pitchFamily="34" charset="0"/>
              </a:rPr>
              <a:t>测试</a:t>
            </a:r>
            <a:r>
              <a:rPr lang="en-US" altLang="zh-CN" sz="3200" dirty="0">
                <a:latin typeface="黑体" panose="02010609060101010101" pitchFamily="49" charset="-122"/>
                <a:ea typeface="黑体" panose="02010609060101010101" pitchFamily="49" charset="-122"/>
                <a:cs typeface="Arial" panose="020B0604020202020204" pitchFamily="34" charset="0"/>
              </a:rPr>
              <a:t>1</a:t>
            </a:r>
            <a:r>
              <a:rPr lang="zh-CN" altLang="en-US" sz="3200" dirty="0">
                <a:latin typeface="黑体" panose="02010609060101010101" pitchFamily="49" charset="-122"/>
                <a:ea typeface="黑体" panose="02010609060101010101" pitchFamily="49" charset="-122"/>
                <a:cs typeface="Arial" panose="020B0604020202020204" pitchFamily="34" charset="0"/>
              </a:rPr>
              <a:t>（设置）</a:t>
            </a:r>
            <a:endParaRPr kumimoji="0" lang="en-US" altLang="zh-CN" sz="32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Arial" panose="020B0604020202020204" pitchFamily="34" charset="0"/>
            </a:endParaRPr>
          </a:p>
        </p:txBody>
      </p:sp>
      <p:grpSp>
        <p:nvGrpSpPr>
          <p:cNvPr id="47" name="组合 46"/>
          <p:cNvGrpSpPr/>
          <p:nvPr/>
        </p:nvGrpSpPr>
        <p:grpSpPr>
          <a:xfrm>
            <a:off x="2036788" y="1630479"/>
            <a:ext cx="4059212" cy="971579"/>
            <a:chOff x="1086835" y="3351412"/>
            <a:chExt cx="4059212" cy="971579"/>
          </a:xfrm>
        </p:grpSpPr>
        <p:sp>
          <p:nvSpPr>
            <p:cNvPr id="48" name="椭圆 47"/>
            <p:cNvSpPr/>
            <p:nvPr/>
          </p:nvSpPr>
          <p:spPr>
            <a:xfrm>
              <a:off x="1086835" y="3602332"/>
              <a:ext cx="596900" cy="596900"/>
            </a:xfrm>
            <a:prstGeom prst="ellipse">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1140545" y="366994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01</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50" name="文本框 49"/>
            <p:cNvSpPr txBox="1"/>
            <p:nvPr/>
          </p:nvSpPr>
          <p:spPr>
            <a:xfrm>
              <a:off x="2051481" y="3621773"/>
              <a:ext cx="3094566" cy="701218"/>
            </a:xfrm>
            <a:prstGeom prst="rect">
              <a:avLst/>
            </a:prstGeom>
            <a:noFill/>
          </p:spPr>
          <p:txBody>
            <a:bodyPr wrap="square" rtlCol="0">
              <a:spAutoFit/>
            </a:bodyPr>
            <a:lstStyle/>
            <a:p>
              <a:pPr>
                <a:lnSpc>
                  <a:spcPct val="130000"/>
                </a:lnSpc>
              </a:pPr>
              <a:r>
                <a:rPr lang="zh-CN" altLang="en-US" sz="1600" dirty="0">
                  <a:latin typeface="宋体" panose="02010600030101010101" pitchFamily="2" charset="-122"/>
                  <a:ea typeface="宋体" panose="02010600030101010101" pitchFamily="2" charset="-122"/>
                  <a:sym typeface="+mn-ea"/>
                </a:rPr>
                <a:t>控制方式：人工</a:t>
              </a:r>
            </a:p>
            <a:p>
              <a:pPr>
                <a:lnSpc>
                  <a:spcPct val="130000"/>
                </a:lnSpc>
              </a:pPr>
              <a:r>
                <a:rPr lang="zh-CN" altLang="en-US" sz="1600" dirty="0">
                  <a:latin typeface="宋体" panose="02010600030101010101" pitchFamily="2" charset="-122"/>
                  <a:ea typeface="宋体" panose="02010600030101010101" pitchFamily="2" charset="-122"/>
                  <a:sym typeface="+mn-ea"/>
                </a:rPr>
                <a:t>并对可能的出现的结果进行记录</a:t>
              </a:r>
              <a:r>
                <a:rPr lang="zh-CN" altLang="en-US" sz="1200" dirty="0">
                  <a:latin typeface="宋体" panose="02010600030101010101" pitchFamily="2" charset="-122"/>
                  <a:ea typeface="宋体" panose="02010600030101010101" pitchFamily="2" charset="-122"/>
                  <a:sym typeface="+mn-ea"/>
                </a:rPr>
                <a:t>。</a:t>
              </a:r>
            </a:p>
          </p:txBody>
        </p:sp>
        <p:sp>
          <p:nvSpPr>
            <p:cNvPr id="51" name="文本框 50"/>
            <p:cNvSpPr txBox="1"/>
            <p:nvPr/>
          </p:nvSpPr>
          <p:spPr>
            <a:xfrm>
              <a:off x="2051481" y="3351412"/>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控制</a:t>
              </a:r>
              <a:endParaRPr lang="en-US" altLang="zh-CN" b="1" dirty="0">
                <a:solidFill>
                  <a:srgbClr val="4E67C4"/>
                </a:solidFill>
                <a:latin typeface="黑体" panose="02010609060101010101" pitchFamily="49" charset="-122"/>
                <a:ea typeface="黑体" panose="02010609060101010101" pitchFamily="49" charset="-122"/>
              </a:endParaRPr>
            </a:p>
          </p:txBody>
        </p:sp>
      </p:gr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721999">
            <a:off x="7719679" y="3218111"/>
            <a:ext cx="4021988" cy="402198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42"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1000"/>
                                        <p:tgtEl>
                                          <p:spTgt spid="52"/>
                                        </p:tgtEl>
                                      </p:cBhvr>
                                    </p:animEffect>
                                    <p:anim calcmode="lin" valueType="num">
                                      <p:cBhvr>
                                        <p:cTn id="26" dur="1000" fill="hold"/>
                                        <p:tgtEl>
                                          <p:spTgt spid="52"/>
                                        </p:tgtEl>
                                        <p:attrNameLst>
                                          <p:attrName>ppt_x</p:attrName>
                                        </p:attrNameLst>
                                      </p:cBhvr>
                                      <p:tavLst>
                                        <p:tav tm="0">
                                          <p:val>
                                            <p:strVal val="#ppt_x"/>
                                          </p:val>
                                        </p:tav>
                                        <p:tav tm="100000">
                                          <p:val>
                                            <p:strVal val="#ppt_x"/>
                                          </p:val>
                                        </p:tav>
                                      </p:tavLst>
                                    </p:anim>
                                    <p:anim calcmode="lin" valueType="num">
                                      <p:cBhvr>
                                        <p:cTn id="27"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6" grpId="1"/>
      <p:bldP spid="46" grpId="2"/>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6942" y="238842"/>
            <a:ext cx="2358887" cy="953135"/>
          </a:xfrm>
          <a:prstGeom prst="rect">
            <a:avLst/>
          </a:prstGeom>
          <a:noFill/>
        </p:spPr>
        <p:txBody>
          <a:bodyPr wrap="square" rtlCol="0">
            <a:spAutoFit/>
          </a:bodyPr>
          <a:lstStyle/>
          <a:p>
            <a:r>
              <a:rPr lang="zh-CN" altLang="en-US" sz="2800" dirty="0"/>
              <a:t>设置功能集成测试</a:t>
            </a:r>
          </a:p>
        </p:txBody>
      </p:sp>
      <p:pic>
        <p:nvPicPr>
          <p:cNvPr id="6" name="图片 5"/>
          <p:cNvPicPr>
            <a:picLocks noChangeAspect="1"/>
          </p:cNvPicPr>
          <p:nvPr/>
        </p:nvPicPr>
        <p:blipFill>
          <a:blip r:embed="rId2"/>
          <a:stretch>
            <a:fillRect/>
          </a:stretch>
        </p:blipFill>
        <p:spPr>
          <a:xfrm>
            <a:off x="4970859" y="1203325"/>
            <a:ext cx="2934256" cy="5738059"/>
          </a:xfrm>
          <a:prstGeom prst="rect">
            <a:avLst/>
          </a:prstGeom>
        </p:spPr>
      </p:pic>
      <p:pic>
        <p:nvPicPr>
          <p:cNvPr id="7" name="图片 6"/>
          <p:cNvPicPr>
            <a:picLocks noChangeAspect="1"/>
          </p:cNvPicPr>
          <p:nvPr/>
        </p:nvPicPr>
        <p:blipFill>
          <a:blip r:embed="rId3"/>
          <a:stretch>
            <a:fillRect/>
          </a:stretch>
        </p:blipFill>
        <p:spPr>
          <a:xfrm>
            <a:off x="834887" y="1203325"/>
            <a:ext cx="3027183" cy="5738059"/>
          </a:xfrm>
          <a:prstGeom prst="rect">
            <a:avLst/>
          </a:prstGeom>
        </p:spPr>
      </p:pic>
      <p:pic>
        <p:nvPicPr>
          <p:cNvPr id="8" name="图片 7"/>
          <p:cNvPicPr>
            <a:picLocks noChangeAspect="1"/>
          </p:cNvPicPr>
          <p:nvPr/>
        </p:nvPicPr>
        <p:blipFill>
          <a:blip r:embed="rId4"/>
          <a:stretch>
            <a:fillRect/>
          </a:stretch>
        </p:blipFill>
        <p:spPr>
          <a:xfrm>
            <a:off x="8759919" y="1203324"/>
            <a:ext cx="2886616" cy="5654675"/>
          </a:xfrm>
          <a:prstGeom prst="rect">
            <a:avLst/>
          </a:prstGeom>
        </p:spPr>
      </p:pic>
    </p:spTree>
  </p:cSld>
  <p:clrMapOvr>
    <a:masterClrMapping/>
  </p:clrMapOvr>
  <p:transition spd="slow" advTm="3000">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15427" y="2879950"/>
            <a:ext cx="5058892" cy="1597647"/>
            <a:chOff x="598626" y="1457979"/>
            <a:chExt cx="5058892" cy="1597647"/>
          </a:xfrm>
        </p:grpSpPr>
        <p:grpSp>
          <p:nvGrpSpPr>
            <p:cNvPr id="4" name="组合 3"/>
            <p:cNvGrpSpPr/>
            <p:nvPr/>
          </p:nvGrpSpPr>
          <p:grpSpPr>
            <a:xfrm>
              <a:off x="598626" y="2022382"/>
              <a:ext cx="596900" cy="596900"/>
              <a:chOff x="598626" y="2022382"/>
              <a:chExt cx="596900" cy="596900"/>
            </a:xfrm>
          </p:grpSpPr>
          <p:sp>
            <p:nvSpPr>
              <p:cNvPr id="7" name="椭圆 6"/>
              <p:cNvSpPr/>
              <p:nvPr/>
            </p:nvSpPr>
            <p:spPr>
              <a:xfrm>
                <a:off x="598626" y="2022382"/>
                <a:ext cx="596900" cy="596900"/>
              </a:xfrm>
              <a:prstGeom prst="ellipse">
                <a:avLst/>
              </a:prstGeom>
              <a:solidFill>
                <a:srgbClr val="5C7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3660" y="208999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02</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5" name="文本框 4"/>
            <p:cNvSpPr txBox="1"/>
            <p:nvPr/>
          </p:nvSpPr>
          <p:spPr>
            <a:xfrm>
              <a:off x="1579033" y="1728340"/>
              <a:ext cx="4078485" cy="1327286"/>
            </a:xfrm>
            <a:prstGeom prst="rect">
              <a:avLst/>
            </a:prstGeom>
            <a:noFill/>
          </p:spPr>
          <p:txBody>
            <a:bodyPr wrap="square" rtlCol="0">
              <a:spAutoFit/>
            </a:bodyPr>
            <a:lstStyle/>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1</a:t>
              </a:r>
              <a:r>
                <a:rPr lang="zh-CN" altLang="en-US" sz="1600" dirty="0">
                  <a:latin typeface="宋体" panose="02010600030101010101" pitchFamily="2" charset="-122"/>
                  <a:ea typeface="宋体" panose="02010600030101010101" pitchFamily="2" charset="-122"/>
                  <a:sym typeface="+mn-ea"/>
                </a:rPr>
                <a:t>：（点击进入睡眠小屋界面）</a:t>
              </a:r>
            </a:p>
            <a:p>
              <a:pPr>
                <a:lnSpc>
                  <a:spcPct val="130000"/>
                </a:lnSpc>
              </a:pPr>
              <a:r>
                <a:rPr lang="zh-CN" altLang="en-US" sz="1600" dirty="0">
                  <a:latin typeface="宋体" panose="02010600030101010101" pitchFamily="2" charset="-122"/>
                  <a:ea typeface="宋体" panose="02010600030101010101" pitchFamily="2" charset="-122"/>
                  <a:sym typeface="+mn-ea"/>
                </a:rPr>
                <a:t>输入： 点击按钮</a:t>
              </a:r>
            </a:p>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sym typeface="+mn-ea"/>
                </a:rPr>
                <a:t>：（拖动家具）</a:t>
              </a:r>
            </a:p>
            <a:p>
              <a:pPr>
                <a:lnSpc>
                  <a:spcPct val="130000"/>
                </a:lnSpc>
              </a:pPr>
              <a:r>
                <a:rPr lang="zh-CN" altLang="en-US" sz="1600" dirty="0">
                  <a:latin typeface="宋体" panose="02010600030101010101" pitchFamily="2" charset="-122"/>
                  <a:ea typeface="宋体" panose="02010600030101010101" pitchFamily="2" charset="-122"/>
                  <a:sym typeface="+mn-ea"/>
                </a:rPr>
                <a:t>输入： 用手指点击家具并且拖动</a:t>
              </a:r>
            </a:p>
          </p:txBody>
        </p:sp>
        <p:sp>
          <p:nvSpPr>
            <p:cNvPr id="6" name="文本框 5"/>
            <p:cNvSpPr txBox="1"/>
            <p:nvPr/>
          </p:nvSpPr>
          <p:spPr>
            <a:xfrm>
              <a:off x="1579034" y="1457979"/>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输入</a:t>
              </a:r>
              <a:endParaRPr lang="en-US" altLang="zh-CN" b="1" dirty="0">
                <a:solidFill>
                  <a:srgbClr val="4E67C4"/>
                </a:solidFill>
                <a:latin typeface="黑体" panose="02010609060101010101" pitchFamily="49" charset="-122"/>
                <a:ea typeface="黑体" panose="02010609060101010101" pitchFamily="49" charset="-122"/>
              </a:endParaRPr>
            </a:p>
          </p:txBody>
        </p:sp>
      </p:grpSp>
      <p:grpSp>
        <p:nvGrpSpPr>
          <p:cNvPr id="18" name="组合 17"/>
          <p:cNvGrpSpPr/>
          <p:nvPr/>
        </p:nvGrpSpPr>
        <p:grpSpPr>
          <a:xfrm>
            <a:off x="1481369" y="4913341"/>
            <a:ext cx="5486242" cy="957472"/>
            <a:chOff x="1086835" y="3351412"/>
            <a:chExt cx="5486242" cy="957472"/>
          </a:xfrm>
        </p:grpSpPr>
        <p:sp>
          <p:nvSpPr>
            <p:cNvPr id="9" name="椭圆 8"/>
            <p:cNvSpPr/>
            <p:nvPr/>
          </p:nvSpPr>
          <p:spPr>
            <a:xfrm>
              <a:off x="1086835" y="3602332"/>
              <a:ext cx="596900" cy="596900"/>
            </a:xfrm>
            <a:prstGeom prst="ellipse">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140545" y="366994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03</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1" name="文本框 10"/>
            <p:cNvSpPr txBox="1"/>
            <p:nvPr/>
          </p:nvSpPr>
          <p:spPr>
            <a:xfrm>
              <a:off x="2051480" y="3621773"/>
              <a:ext cx="4521597" cy="687111"/>
            </a:xfrm>
            <a:prstGeom prst="rect">
              <a:avLst/>
            </a:prstGeom>
            <a:noFill/>
          </p:spPr>
          <p:txBody>
            <a:bodyPr wrap="square" rtlCol="0">
              <a:spAutoFit/>
            </a:bodyPr>
            <a:lstStyle/>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1</a:t>
              </a:r>
              <a:r>
                <a:rPr lang="zh-CN" altLang="en-US" sz="1600" dirty="0">
                  <a:latin typeface="宋体" panose="02010600030101010101" pitchFamily="2" charset="-122"/>
                  <a:ea typeface="宋体" panose="02010600030101010101" pitchFamily="2" charset="-122"/>
                  <a:sym typeface="+mn-ea"/>
                </a:rPr>
                <a:t>：预期输出：能进入睡眠小屋界面</a:t>
              </a:r>
            </a:p>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sym typeface="+mn-ea"/>
                </a:rPr>
                <a:t>：预期输出：能随意拖动</a:t>
              </a:r>
            </a:p>
          </p:txBody>
        </p:sp>
        <p:sp>
          <p:nvSpPr>
            <p:cNvPr id="12" name="文本框 11"/>
            <p:cNvSpPr txBox="1"/>
            <p:nvPr/>
          </p:nvSpPr>
          <p:spPr>
            <a:xfrm>
              <a:off x="2051481" y="3351412"/>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输出</a:t>
              </a:r>
              <a:endParaRPr lang="en-US" altLang="zh-CN" b="1" dirty="0">
                <a:solidFill>
                  <a:srgbClr val="4E67C4"/>
                </a:solidFill>
                <a:latin typeface="黑体" panose="02010609060101010101" pitchFamily="49" charset="-122"/>
                <a:ea typeface="黑体" panose="02010609060101010101" pitchFamily="49" charset="-122"/>
              </a:endParaRPr>
            </a:p>
          </p:txBody>
        </p:sp>
      </p:grpSp>
      <p:sp>
        <p:nvSpPr>
          <p:cNvPr id="17" name="文本框 16"/>
          <p:cNvSpPr txBox="1"/>
          <p:nvPr/>
        </p:nvSpPr>
        <p:spPr>
          <a:xfrm>
            <a:off x="4056757" y="464983"/>
            <a:ext cx="4078485" cy="604781"/>
          </a:xfrm>
          <a:prstGeom prst="rect">
            <a:avLst/>
          </a:prstGeom>
          <a:noFill/>
        </p:spPr>
        <p:txBody>
          <a:bodyPr wrap="square" rtlCol="0">
            <a:spAutoFit/>
          </a:bodyPr>
          <a:lstStyle/>
          <a:p>
            <a:pPr lvl="0">
              <a:lnSpc>
                <a:spcPct val="120000"/>
              </a:lnSpc>
              <a:defRPr/>
            </a:pPr>
            <a:r>
              <a:rPr lang="zh-CN" altLang="en-US" sz="3200" dirty="0">
                <a:latin typeface="黑体" panose="02010609060101010101" pitchFamily="49" charset="-122"/>
                <a:ea typeface="黑体" panose="02010609060101010101" pitchFamily="49" charset="-122"/>
                <a:cs typeface="Arial" panose="020B0604020202020204" pitchFamily="34" charset="0"/>
              </a:rPr>
              <a:t>测试</a:t>
            </a:r>
            <a:r>
              <a:rPr lang="en-US" altLang="zh-CN" sz="3200" dirty="0">
                <a:latin typeface="黑体" panose="02010609060101010101" pitchFamily="49" charset="-122"/>
                <a:ea typeface="黑体" panose="02010609060101010101" pitchFamily="49" charset="-122"/>
                <a:cs typeface="Arial" panose="020B0604020202020204" pitchFamily="34" charset="0"/>
              </a:rPr>
              <a:t>2</a:t>
            </a:r>
            <a:r>
              <a:rPr lang="zh-CN" altLang="en-US" sz="3200" dirty="0">
                <a:latin typeface="黑体" panose="02010609060101010101" pitchFamily="49" charset="-122"/>
                <a:ea typeface="黑体" panose="02010609060101010101" pitchFamily="49" charset="-122"/>
                <a:cs typeface="Arial" panose="020B0604020202020204" pitchFamily="34" charset="0"/>
              </a:rPr>
              <a:t>（睡眠小屋）</a:t>
            </a:r>
            <a:endParaRPr kumimoji="0" lang="en-US" altLang="zh-CN" sz="32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Arial" panose="020B0604020202020204" pitchFamily="34" charset="0"/>
            </a:endParaRPr>
          </a:p>
        </p:txBody>
      </p:sp>
      <p:grpSp>
        <p:nvGrpSpPr>
          <p:cNvPr id="15" name="组合 14"/>
          <p:cNvGrpSpPr/>
          <p:nvPr/>
        </p:nvGrpSpPr>
        <p:grpSpPr>
          <a:xfrm>
            <a:off x="1481369" y="1761638"/>
            <a:ext cx="4059212" cy="957472"/>
            <a:chOff x="1086835" y="3351412"/>
            <a:chExt cx="4059212" cy="957472"/>
          </a:xfrm>
        </p:grpSpPr>
        <p:sp>
          <p:nvSpPr>
            <p:cNvPr id="16" name="椭圆 15"/>
            <p:cNvSpPr/>
            <p:nvPr/>
          </p:nvSpPr>
          <p:spPr>
            <a:xfrm>
              <a:off x="1086835" y="3602332"/>
              <a:ext cx="596900" cy="596900"/>
            </a:xfrm>
            <a:prstGeom prst="ellipse">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40545" y="366994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01</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0" name="文本框 19"/>
            <p:cNvSpPr txBox="1"/>
            <p:nvPr/>
          </p:nvSpPr>
          <p:spPr>
            <a:xfrm>
              <a:off x="2051481" y="3621773"/>
              <a:ext cx="3094566" cy="687111"/>
            </a:xfrm>
            <a:prstGeom prst="rect">
              <a:avLst/>
            </a:prstGeom>
            <a:noFill/>
          </p:spPr>
          <p:txBody>
            <a:bodyPr wrap="square" rtlCol="0">
              <a:spAutoFit/>
            </a:bodyPr>
            <a:lstStyle/>
            <a:p>
              <a:pPr>
                <a:lnSpc>
                  <a:spcPct val="130000"/>
                </a:lnSpc>
              </a:pPr>
              <a:r>
                <a:rPr lang="zh-CN" altLang="en-US" sz="1600" dirty="0">
                  <a:latin typeface="宋体" panose="02010600030101010101" pitchFamily="2" charset="-122"/>
                  <a:ea typeface="宋体" panose="02010600030101010101" pitchFamily="2" charset="-122"/>
                  <a:sym typeface="+mn-ea"/>
                </a:rPr>
                <a:t>控制方式：人工</a:t>
              </a:r>
            </a:p>
            <a:p>
              <a:pPr>
                <a:lnSpc>
                  <a:spcPct val="130000"/>
                </a:lnSpc>
              </a:pPr>
              <a:r>
                <a:rPr lang="zh-CN" altLang="en-US" sz="1600" dirty="0">
                  <a:latin typeface="宋体" panose="02010600030101010101" pitchFamily="2" charset="-122"/>
                  <a:ea typeface="宋体" panose="02010600030101010101" pitchFamily="2" charset="-122"/>
                  <a:sym typeface="+mn-ea"/>
                </a:rPr>
                <a:t>并对可能的出现的结果进行记录。</a:t>
              </a:r>
            </a:p>
          </p:txBody>
        </p:sp>
        <p:sp>
          <p:nvSpPr>
            <p:cNvPr id="21" name="文本框 20"/>
            <p:cNvSpPr txBox="1"/>
            <p:nvPr/>
          </p:nvSpPr>
          <p:spPr>
            <a:xfrm>
              <a:off x="2051481" y="3351412"/>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控制</a:t>
              </a:r>
              <a:endParaRPr lang="en-US" altLang="zh-CN" b="1" dirty="0">
                <a:solidFill>
                  <a:srgbClr val="4E67C4"/>
                </a:solidFill>
                <a:latin typeface="黑体" panose="02010609060101010101" pitchFamily="49" charset="-122"/>
                <a:ea typeface="黑体" panose="02010609060101010101" pitchFamily="49" charset="-122"/>
              </a:endParaRPr>
            </a:p>
          </p:txBody>
        </p:sp>
      </p:grpSp>
      <p:pic>
        <p:nvPicPr>
          <p:cNvPr id="22" name="图片 21">
            <a:extLst>
              <a:ext uri="{FF2B5EF4-FFF2-40B4-BE49-F238E27FC236}">
                <a16:creationId xmlns:a16="http://schemas.microsoft.com/office/drawing/2014/main" id="{67FF4588-D10F-4079-BBBD-00E687511A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721999">
            <a:off x="7719679" y="3218111"/>
            <a:ext cx="4021988" cy="402198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122420" y="238842"/>
            <a:ext cx="3510832" cy="6619158"/>
          </a:xfrm>
          <a:prstGeom prst="rect">
            <a:avLst/>
          </a:prstGeom>
        </p:spPr>
      </p:pic>
      <p:sp>
        <p:nvSpPr>
          <p:cNvPr id="5" name="文本框 4"/>
          <p:cNvSpPr txBox="1"/>
          <p:nvPr/>
        </p:nvSpPr>
        <p:spPr>
          <a:xfrm>
            <a:off x="276942" y="238842"/>
            <a:ext cx="2358887" cy="953135"/>
          </a:xfrm>
          <a:prstGeom prst="rect">
            <a:avLst/>
          </a:prstGeom>
          <a:noFill/>
        </p:spPr>
        <p:txBody>
          <a:bodyPr wrap="square" rtlCol="0">
            <a:spAutoFit/>
          </a:bodyPr>
          <a:lstStyle/>
          <a:p>
            <a:r>
              <a:rPr lang="zh-CN" altLang="en-US" sz="2800" dirty="0"/>
              <a:t>睡眠小屋集成测试</a:t>
            </a:r>
          </a:p>
        </p:txBody>
      </p:sp>
    </p:spTree>
  </p:cSld>
  <p:clrMapOvr>
    <a:masterClrMapping/>
  </p:clrMapOvr>
  <p:transition spd="slow" advTm="3000">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36192" y="2509398"/>
            <a:ext cx="5957986" cy="2355593"/>
            <a:chOff x="598626" y="1457979"/>
            <a:chExt cx="5957986" cy="2355593"/>
          </a:xfrm>
        </p:grpSpPr>
        <p:grpSp>
          <p:nvGrpSpPr>
            <p:cNvPr id="5" name="组合 4"/>
            <p:cNvGrpSpPr/>
            <p:nvPr/>
          </p:nvGrpSpPr>
          <p:grpSpPr>
            <a:xfrm>
              <a:off x="598626" y="2022382"/>
              <a:ext cx="596900" cy="596900"/>
              <a:chOff x="598626" y="2022382"/>
              <a:chExt cx="596900" cy="596900"/>
            </a:xfrm>
          </p:grpSpPr>
          <p:sp>
            <p:nvSpPr>
              <p:cNvPr id="7" name="椭圆 6"/>
              <p:cNvSpPr/>
              <p:nvPr/>
            </p:nvSpPr>
            <p:spPr>
              <a:xfrm>
                <a:off x="598626" y="2022382"/>
                <a:ext cx="596900" cy="596900"/>
              </a:xfrm>
              <a:prstGeom prst="ellipse">
                <a:avLst/>
              </a:prstGeom>
              <a:solidFill>
                <a:srgbClr val="5C7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3660" y="208999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02</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6" name="文本框 5"/>
            <p:cNvSpPr txBox="1"/>
            <p:nvPr/>
          </p:nvSpPr>
          <p:spPr>
            <a:xfrm>
              <a:off x="1563272" y="1846110"/>
              <a:ext cx="4993340" cy="1967462"/>
            </a:xfrm>
            <a:prstGeom prst="rect">
              <a:avLst/>
            </a:prstGeom>
            <a:noFill/>
          </p:spPr>
          <p:txBody>
            <a:bodyPr wrap="square" rtlCol="0">
              <a:spAutoFit/>
            </a:bodyPr>
            <a:lstStyle/>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1</a:t>
              </a:r>
              <a:r>
                <a:rPr lang="zh-CN" altLang="en-US" sz="1600" dirty="0">
                  <a:latin typeface="宋体" panose="02010600030101010101" pitchFamily="2" charset="-122"/>
                  <a:ea typeface="宋体" panose="02010600030101010101" pitchFamily="2" charset="-122"/>
                  <a:sym typeface="+mn-ea"/>
                </a:rPr>
                <a:t>：（进入睡眠模式界面）</a:t>
              </a:r>
            </a:p>
            <a:p>
              <a:pPr>
                <a:lnSpc>
                  <a:spcPct val="130000"/>
                </a:lnSpc>
              </a:pPr>
              <a:r>
                <a:rPr lang="zh-CN" altLang="en-US" sz="1600" dirty="0">
                  <a:latin typeface="宋体" panose="02010600030101010101" pitchFamily="2" charset="-122"/>
                  <a:ea typeface="宋体" panose="02010600030101010101" pitchFamily="2" charset="-122"/>
                  <a:sym typeface="+mn-ea"/>
                </a:rPr>
                <a:t>输入： 点击“开始睡觉”按钮</a:t>
              </a:r>
            </a:p>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sym typeface="+mn-ea"/>
                </a:rPr>
                <a:t>：（点击结束睡觉）</a:t>
              </a:r>
            </a:p>
            <a:p>
              <a:pPr>
                <a:lnSpc>
                  <a:spcPct val="130000"/>
                </a:lnSpc>
              </a:pPr>
              <a:r>
                <a:rPr lang="zh-CN" altLang="en-US" sz="1600" dirty="0">
                  <a:latin typeface="宋体" panose="02010600030101010101" pitchFamily="2" charset="-122"/>
                  <a:ea typeface="宋体" panose="02010600030101010101" pitchFamily="2" charset="-122"/>
                  <a:sym typeface="+mn-ea"/>
                </a:rPr>
                <a:t>输入： 点击按钮</a:t>
              </a:r>
            </a:p>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3</a:t>
              </a:r>
              <a:r>
                <a:rPr lang="zh-CN" altLang="en-US" sz="1600" dirty="0">
                  <a:latin typeface="宋体" panose="02010600030101010101" pitchFamily="2" charset="-122"/>
                  <a:ea typeface="宋体" panose="02010600030101010101" pitchFamily="2" charset="-122"/>
                  <a:sym typeface="+mn-ea"/>
                </a:rPr>
                <a:t>：（显示时钟）</a:t>
              </a:r>
            </a:p>
            <a:p>
              <a:pPr>
                <a:lnSpc>
                  <a:spcPct val="130000"/>
                </a:lnSpc>
              </a:pPr>
              <a:r>
                <a:rPr lang="zh-CN" altLang="en-US" sz="1600" dirty="0">
                  <a:latin typeface="宋体" panose="02010600030101010101" pitchFamily="2" charset="-122"/>
                  <a:ea typeface="宋体" panose="02010600030101010101" pitchFamily="2" charset="-122"/>
                  <a:sym typeface="+mn-ea"/>
                </a:rPr>
                <a:t>输入： 无</a:t>
              </a:r>
            </a:p>
          </p:txBody>
        </p:sp>
        <p:sp>
          <p:nvSpPr>
            <p:cNvPr id="9" name="文本框 8"/>
            <p:cNvSpPr txBox="1"/>
            <p:nvPr/>
          </p:nvSpPr>
          <p:spPr>
            <a:xfrm>
              <a:off x="1579034" y="1457979"/>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输入</a:t>
              </a:r>
              <a:endParaRPr lang="en-US" altLang="zh-CN" b="1" dirty="0">
                <a:solidFill>
                  <a:srgbClr val="4E67C4"/>
                </a:solidFill>
                <a:latin typeface="黑体" panose="02010609060101010101" pitchFamily="49" charset="-122"/>
                <a:ea typeface="黑体" panose="02010609060101010101" pitchFamily="49" charset="-122"/>
              </a:endParaRPr>
            </a:p>
          </p:txBody>
        </p:sp>
      </p:grpSp>
      <p:grpSp>
        <p:nvGrpSpPr>
          <p:cNvPr id="18" name="组合 17"/>
          <p:cNvGrpSpPr/>
          <p:nvPr/>
        </p:nvGrpSpPr>
        <p:grpSpPr>
          <a:xfrm>
            <a:off x="1736192" y="5070792"/>
            <a:ext cx="6175356" cy="1290448"/>
            <a:chOff x="1086835" y="3351412"/>
            <a:chExt cx="6175356" cy="1290448"/>
          </a:xfrm>
        </p:grpSpPr>
        <p:sp>
          <p:nvSpPr>
            <p:cNvPr id="10" name="椭圆 9"/>
            <p:cNvSpPr/>
            <p:nvPr/>
          </p:nvSpPr>
          <p:spPr>
            <a:xfrm>
              <a:off x="1086835" y="3602332"/>
              <a:ext cx="596900" cy="596900"/>
            </a:xfrm>
            <a:prstGeom prst="ellipse">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40545" y="366994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03</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2" name="文本框 11"/>
            <p:cNvSpPr txBox="1"/>
            <p:nvPr/>
          </p:nvSpPr>
          <p:spPr>
            <a:xfrm>
              <a:off x="2051481" y="3621773"/>
              <a:ext cx="5210710" cy="1020087"/>
            </a:xfrm>
            <a:prstGeom prst="rect">
              <a:avLst/>
            </a:prstGeom>
            <a:noFill/>
          </p:spPr>
          <p:txBody>
            <a:bodyPr wrap="square" rtlCol="0">
              <a:spAutoFit/>
            </a:bodyPr>
            <a:lstStyle/>
            <a:p>
              <a:pPr>
                <a:lnSpc>
                  <a:spcPct val="130000"/>
                </a:lnSpc>
              </a:pPr>
              <a:r>
                <a:rPr lang="zh-CN" altLang="en-US" sz="1600" dirty="0">
                  <a:latin typeface="华文细黑" panose="02010600040101010101" pitchFamily="2" charset="-122"/>
                  <a:ea typeface="华文细黑" panose="02010600040101010101" pitchFamily="2" charset="-122"/>
                  <a:sym typeface="+mn-ea"/>
                </a:rPr>
                <a:t>测试用例</a:t>
              </a:r>
              <a:r>
                <a:rPr lang="en-US" altLang="zh-CN" sz="1600" dirty="0">
                  <a:latin typeface="华文细黑" panose="02010600040101010101" pitchFamily="2" charset="-122"/>
                  <a:ea typeface="华文细黑" panose="02010600040101010101" pitchFamily="2" charset="-122"/>
                  <a:sym typeface="+mn-ea"/>
                </a:rPr>
                <a:t>1</a:t>
              </a:r>
              <a:r>
                <a:rPr lang="zh-CN" altLang="en-US" sz="1600" dirty="0">
                  <a:latin typeface="华文细黑" panose="02010600040101010101" pitchFamily="2" charset="-122"/>
                  <a:ea typeface="华文细黑" panose="02010600040101010101" pitchFamily="2" charset="-122"/>
                  <a:sym typeface="+mn-ea"/>
                </a:rPr>
                <a:t>：预期输出：时间开始倒计时</a:t>
              </a:r>
            </a:p>
            <a:p>
              <a:pPr>
                <a:lnSpc>
                  <a:spcPct val="130000"/>
                </a:lnSpc>
              </a:pPr>
              <a:r>
                <a:rPr lang="zh-CN" altLang="en-US" sz="1600" dirty="0">
                  <a:latin typeface="华文细黑" panose="02010600040101010101" pitchFamily="2" charset="-122"/>
                  <a:ea typeface="华文细黑" panose="02010600040101010101" pitchFamily="2" charset="-122"/>
                  <a:sym typeface="+mn-ea"/>
                </a:rPr>
                <a:t>测试用例</a:t>
              </a:r>
              <a:r>
                <a:rPr lang="en-US" altLang="zh-CN" sz="1600" dirty="0">
                  <a:latin typeface="华文细黑" panose="02010600040101010101" pitchFamily="2" charset="-122"/>
                  <a:ea typeface="华文细黑" panose="02010600040101010101" pitchFamily="2" charset="-122"/>
                  <a:sym typeface="+mn-ea"/>
                </a:rPr>
                <a:t>4</a:t>
              </a:r>
              <a:r>
                <a:rPr lang="zh-CN" altLang="en-US" sz="1600" dirty="0">
                  <a:latin typeface="华文细黑" panose="02010600040101010101" pitchFamily="2" charset="-122"/>
                  <a:ea typeface="华文细黑" panose="02010600040101010101" pitchFamily="2" charset="-122"/>
                  <a:sym typeface="+mn-ea"/>
                </a:rPr>
                <a:t>：预期输出：返回至初始界面</a:t>
              </a:r>
            </a:p>
            <a:p>
              <a:pPr>
                <a:lnSpc>
                  <a:spcPct val="130000"/>
                </a:lnSpc>
              </a:pPr>
              <a:r>
                <a:rPr lang="zh-CN" altLang="en-US" sz="1600" dirty="0">
                  <a:latin typeface="华文细黑" panose="02010600040101010101" pitchFamily="2" charset="-122"/>
                  <a:ea typeface="华文细黑" panose="02010600040101010101" pitchFamily="2" charset="-122"/>
                  <a:sym typeface="+mn-ea"/>
                </a:rPr>
                <a:t>测试用例</a:t>
              </a:r>
              <a:r>
                <a:rPr lang="en-US" altLang="zh-CN" sz="1600" dirty="0">
                  <a:latin typeface="华文细黑" panose="02010600040101010101" pitchFamily="2" charset="-122"/>
                  <a:ea typeface="华文细黑" panose="02010600040101010101" pitchFamily="2" charset="-122"/>
                  <a:sym typeface="+mn-ea"/>
                </a:rPr>
                <a:t>5</a:t>
              </a:r>
              <a:r>
                <a:rPr lang="zh-CN" altLang="en-US" sz="1600" dirty="0">
                  <a:latin typeface="华文细黑" panose="02010600040101010101" pitchFamily="2" charset="-122"/>
                  <a:ea typeface="华文细黑" panose="02010600040101010101" pitchFamily="2" charset="-122"/>
                  <a:sym typeface="+mn-ea"/>
                </a:rPr>
                <a:t>：预期输出：时钟与手机时间同步</a:t>
              </a:r>
            </a:p>
          </p:txBody>
        </p:sp>
        <p:sp>
          <p:nvSpPr>
            <p:cNvPr id="13" name="文本框 12"/>
            <p:cNvSpPr txBox="1"/>
            <p:nvPr/>
          </p:nvSpPr>
          <p:spPr>
            <a:xfrm>
              <a:off x="2051481" y="3351412"/>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输出</a:t>
              </a:r>
              <a:endParaRPr lang="en-US" altLang="zh-CN" b="1" dirty="0">
                <a:solidFill>
                  <a:srgbClr val="4E67C4"/>
                </a:solidFill>
                <a:latin typeface="黑体" panose="02010609060101010101" pitchFamily="49" charset="-122"/>
                <a:ea typeface="黑体" panose="02010609060101010101" pitchFamily="49" charset="-122"/>
              </a:endParaRPr>
            </a:p>
          </p:txBody>
        </p:sp>
      </p:grpSp>
      <p:sp>
        <p:nvSpPr>
          <p:cNvPr id="17" name="文本框 16"/>
          <p:cNvSpPr txBox="1"/>
          <p:nvPr/>
        </p:nvSpPr>
        <p:spPr>
          <a:xfrm>
            <a:off x="4056757" y="496760"/>
            <a:ext cx="4078485" cy="604781"/>
          </a:xfrm>
          <a:prstGeom prst="rect">
            <a:avLst/>
          </a:prstGeom>
          <a:noFill/>
        </p:spPr>
        <p:txBody>
          <a:bodyPr wrap="square" rtlCol="0">
            <a:spAutoFit/>
          </a:bodyPr>
          <a:lstStyle/>
          <a:p>
            <a:pPr lvl="0">
              <a:lnSpc>
                <a:spcPct val="120000"/>
              </a:lnSpc>
              <a:defRPr/>
            </a:pPr>
            <a:r>
              <a:rPr lang="zh-CN" altLang="en-US" sz="3200" dirty="0">
                <a:latin typeface="黑体" panose="02010609060101010101" pitchFamily="49" charset="-122"/>
                <a:ea typeface="黑体" panose="02010609060101010101" pitchFamily="49" charset="-122"/>
                <a:cs typeface="Arial" panose="020B0604020202020204" pitchFamily="34" charset="0"/>
              </a:rPr>
              <a:t>测试</a:t>
            </a:r>
            <a:r>
              <a:rPr lang="en-US" altLang="zh-CN" sz="3200" dirty="0">
                <a:latin typeface="黑体" panose="02010609060101010101" pitchFamily="49" charset="-122"/>
                <a:ea typeface="黑体" panose="02010609060101010101" pitchFamily="49" charset="-122"/>
                <a:cs typeface="Arial" panose="020B0604020202020204" pitchFamily="34" charset="0"/>
              </a:rPr>
              <a:t>3</a:t>
            </a:r>
            <a:r>
              <a:rPr lang="zh-CN" altLang="en-US" sz="3200" dirty="0">
                <a:latin typeface="黑体" panose="02010609060101010101" pitchFamily="49" charset="-122"/>
                <a:ea typeface="黑体" panose="02010609060101010101" pitchFamily="49" charset="-122"/>
                <a:cs typeface="Arial" panose="020B0604020202020204" pitchFamily="34" charset="0"/>
              </a:rPr>
              <a:t>（我的）</a:t>
            </a:r>
            <a:endParaRPr kumimoji="0" lang="en-US" altLang="zh-CN" sz="32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Arial" panose="020B0604020202020204" pitchFamily="34" charset="0"/>
            </a:endParaRPr>
          </a:p>
        </p:txBody>
      </p:sp>
      <p:grpSp>
        <p:nvGrpSpPr>
          <p:cNvPr id="15" name="组合 14"/>
          <p:cNvGrpSpPr/>
          <p:nvPr/>
        </p:nvGrpSpPr>
        <p:grpSpPr>
          <a:xfrm>
            <a:off x="1736192" y="1346126"/>
            <a:ext cx="4059212" cy="957472"/>
            <a:chOff x="1086835" y="3351412"/>
            <a:chExt cx="4059212" cy="957472"/>
          </a:xfrm>
        </p:grpSpPr>
        <p:sp>
          <p:nvSpPr>
            <p:cNvPr id="16" name="椭圆 15"/>
            <p:cNvSpPr/>
            <p:nvPr/>
          </p:nvSpPr>
          <p:spPr>
            <a:xfrm>
              <a:off x="1086835" y="3602332"/>
              <a:ext cx="596900" cy="596900"/>
            </a:xfrm>
            <a:prstGeom prst="ellipse">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40545" y="366994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01</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0" name="文本框 19"/>
            <p:cNvSpPr txBox="1"/>
            <p:nvPr/>
          </p:nvSpPr>
          <p:spPr>
            <a:xfrm>
              <a:off x="2051481" y="3621773"/>
              <a:ext cx="3094566" cy="687111"/>
            </a:xfrm>
            <a:prstGeom prst="rect">
              <a:avLst/>
            </a:prstGeom>
            <a:noFill/>
          </p:spPr>
          <p:txBody>
            <a:bodyPr wrap="square" rtlCol="0">
              <a:spAutoFit/>
            </a:bodyPr>
            <a:lstStyle/>
            <a:p>
              <a:pPr>
                <a:lnSpc>
                  <a:spcPct val="130000"/>
                </a:lnSpc>
              </a:pPr>
              <a:r>
                <a:rPr lang="zh-CN" altLang="en-US" sz="1600" dirty="0">
                  <a:latin typeface="宋体" panose="02010600030101010101" pitchFamily="2" charset="-122"/>
                  <a:ea typeface="宋体" panose="02010600030101010101" pitchFamily="2" charset="-122"/>
                  <a:sym typeface="+mn-ea"/>
                </a:rPr>
                <a:t>控制方式：人工</a:t>
              </a:r>
            </a:p>
            <a:p>
              <a:pPr>
                <a:lnSpc>
                  <a:spcPct val="130000"/>
                </a:lnSpc>
              </a:pPr>
              <a:r>
                <a:rPr lang="zh-CN" altLang="en-US" sz="1600" dirty="0">
                  <a:latin typeface="宋体" panose="02010600030101010101" pitchFamily="2" charset="-122"/>
                  <a:ea typeface="宋体" panose="02010600030101010101" pitchFamily="2" charset="-122"/>
                  <a:sym typeface="+mn-ea"/>
                </a:rPr>
                <a:t>并对可能的出现的结果进行记录。</a:t>
              </a:r>
            </a:p>
          </p:txBody>
        </p:sp>
        <p:sp>
          <p:nvSpPr>
            <p:cNvPr id="21" name="文本框 20"/>
            <p:cNvSpPr txBox="1"/>
            <p:nvPr/>
          </p:nvSpPr>
          <p:spPr>
            <a:xfrm>
              <a:off x="2051481" y="3351412"/>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控制</a:t>
              </a:r>
              <a:endParaRPr lang="en-US" altLang="zh-CN" b="1" dirty="0">
                <a:solidFill>
                  <a:srgbClr val="4E67C4"/>
                </a:solidFill>
                <a:latin typeface="黑体" panose="02010609060101010101" pitchFamily="49" charset="-122"/>
                <a:ea typeface="黑体" panose="02010609060101010101" pitchFamily="49" charset="-122"/>
              </a:endParaRPr>
            </a:p>
          </p:txBody>
        </p:sp>
      </p:grpSp>
      <p:pic>
        <p:nvPicPr>
          <p:cNvPr id="22" name="图片 21">
            <a:extLst>
              <a:ext uri="{FF2B5EF4-FFF2-40B4-BE49-F238E27FC236}">
                <a16:creationId xmlns:a16="http://schemas.microsoft.com/office/drawing/2014/main" id="{6D1BC549-15D0-4990-9367-F2FD7867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721999">
            <a:off x="7719679" y="3218111"/>
            <a:ext cx="4021988" cy="402198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8920480" y="1104265"/>
            <a:ext cx="2984500" cy="5692140"/>
          </a:xfrm>
          <a:prstGeom prst="rect">
            <a:avLst/>
          </a:prstGeom>
        </p:spPr>
      </p:pic>
      <p:sp>
        <p:nvSpPr>
          <p:cNvPr id="5" name="文本框 4"/>
          <p:cNvSpPr txBox="1"/>
          <p:nvPr/>
        </p:nvSpPr>
        <p:spPr>
          <a:xfrm>
            <a:off x="276942" y="238842"/>
            <a:ext cx="2358887" cy="521970"/>
          </a:xfrm>
          <a:prstGeom prst="rect">
            <a:avLst/>
          </a:prstGeom>
          <a:noFill/>
        </p:spPr>
        <p:txBody>
          <a:bodyPr wrap="square" rtlCol="0">
            <a:spAutoFit/>
          </a:bodyPr>
          <a:lstStyle/>
          <a:p>
            <a:r>
              <a:rPr lang="zh-CN" altLang="en-US" sz="2800" dirty="0"/>
              <a:t>我的集成测试</a:t>
            </a:r>
          </a:p>
        </p:txBody>
      </p:sp>
      <p:pic>
        <p:nvPicPr>
          <p:cNvPr id="7" name="图片 6"/>
          <p:cNvPicPr>
            <a:picLocks noChangeAspect="1"/>
          </p:cNvPicPr>
          <p:nvPr/>
        </p:nvPicPr>
        <p:blipFill>
          <a:blip r:embed="rId3"/>
          <a:stretch>
            <a:fillRect/>
          </a:stretch>
        </p:blipFill>
        <p:spPr>
          <a:xfrm>
            <a:off x="442595" y="981075"/>
            <a:ext cx="3235960" cy="5876925"/>
          </a:xfrm>
          <a:prstGeom prst="rect">
            <a:avLst/>
          </a:prstGeom>
        </p:spPr>
      </p:pic>
      <p:pic>
        <p:nvPicPr>
          <p:cNvPr id="8" name="图片 7"/>
          <p:cNvPicPr>
            <a:picLocks noChangeAspect="1"/>
          </p:cNvPicPr>
          <p:nvPr/>
        </p:nvPicPr>
        <p:blipFill>
          <a:blip r:embed="rId4"/>
          <a:stretch>
            <a:fillRect/>
          </a:stretch>
        </p:blipFill>
        <p:spPr>
          <a:xfrm>
            <a:off x="4788535" y="1165860"/>
            <a:ext cx="3175000" cy="5692140"/>
          </a:xfrm>
          <a:prstGeom prst="rect">
            <a:avLst/>
          </a:prstGeom>
        </p:spPr>
      </p:pic>
    </p:spTree>
  </p:cSld>
  <p:clrMapOvr>
    <a:masterClrMapping/>
  </p:clrMapOvr>
  <p:transition spd="slow" advTm="3000">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78034" y="2523533"/>
            <a:ext cx="5785740" cy="2237823"/>
            <a:chOff x="598626" y="1457979"/>
            <a:chExt cx="5785740" cy="2237823"/>
          </a:xfrm>
        </p:grpSpPr>
        <p:grpSp>
          <p:nvGrpSpPr>
            <p:cNvPr id="5" name="组合 4"/>
            <p:cNvGrpSpPr/>
            <p:nvPr/>
          </p:nvGrpSpPr>
          <p:grpSpPr>
            <a:xfrm>
              <a:off x="598626" y="2022382"/>
              <a:ext cx="596900" cy="596900"/>
              <a:chOff x="598626" y="2022382"/>
              <a:chExt cx="596900" cy="596900"/>
            </a:xfrm>
          </p:grpSpPr>
          <p:sp>
            <p:nvSpPr>
              <p:cNvPr id="7" name="椭圆 6"/>
              <p:cNvSpPr/>
              <p:nvPr/>
            </p:nvSpPr>
            <p:spPr>
              <a:xfrm>
                <a:off x="598626" y="2022382"/>
                <a:ext cx="596900" cy="596900"/>
              </a:xfrm>
              <a:prstGeom prst="ellipse">
                <a:avLst/>
              </a:prstGeom>
              <a:solidFill>
                <a:srgbClr val="5C7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3660" y="208999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02</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6" name="文本框 5"/>
            <p:cNvSpPr txBox="1"/>
            <p:nvPr/>
          </p:nvSpPr>
          <p:spPr>
            <a:xfrm>
              <a:off x="1579034" y="1728340"/>
              <a:ext cx="4805332" cy="1967462"/>
            </a:xfrm>
            <a:prstGeom prst="rect">
              <a:avLst/>
            </a:prstGeom>
            <a:noFill/>
          </p:spPr>
          <p:txBody>
            <a:bodyPr wrap="square" rtlCol="0">
              <a:spAutoFit/>
            </a:bodyPr>
            <a:lstStyle/>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1</a:t>
              </a:r>
              <a:r>
                <a:rPr lang="zh-CN" altLang="en-US" sz="1600" dirty="0">
                  <a:latin typeface="宋体" panose="02010600030101010101" pitchFamily="2" charset="-122"/>
                  <a:ea typeface="宋体" panose="02010600030101010101" pitchFamily="2" charset="-122"/>
                  <a:sym typeface="+mn-ea"/>
                </a:rPr>
                <a:t>：（点击睡眠圈按钮）</a:t>
              </a:r>
            </a:p>
            <a:p>
              <a:pPr>
                <a:lnSpc>
                  <a:spcPct val="130000"/>
                </a:lnSpc>
              </a:pPr>
              <a:r>
                <a:rPr lang="zh-CN" altLang="en-US" sz="1600" dirty="0">
                  <a:latin typeface="宋体" panose="02010600030101010101" pitchFamily="2" charset="-122"/>
                  <a:ea typeface="宋体" panose="02010600030101010101" pitchFamily="2" charset="-122"/>
                  <a:sym typeface="+mn-ea"/>
                </a:rPr>
                <a:t>输入： 点击睡眠圈按钮</a:t>
              </a:r>
            </a:p>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sym typeface="+mn-ea"/>
                </a:rPr>
                <a:t>：（给好友点赞）</a:t>
              </a:r>
            </a:p>
            <a:p>
              <a:pPr>
                <a:lnSpc>
                  <a:spcPct val="130000"/>
                </a:lnSpc>
              </a:pPr>
              <a:r>
                <a:rPr lang="zh-CN" altLang="en-US" sz="1600" dirty="0">
                  <a:latin typeface="宋体" panose="02010600030101010101" pitchFamily="2" charset="-122"/>
                  <a:ea typeface="宋体" panose="02010600030101010101" pitchFamily="2" charset="-122"/>
                  <a:sym typeface="+mn-ea"/>
                </a:rPr>
                <a:t>输入： 点击爱心图案</a:t>
              </a:r>
            </a:p>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3</a:t>
              </a:r>
              <a:r>
                <a:rPr lang="zh-CN" altLang="en-US" sz="1600" dirty="0">
                  <a:latin typeface="宋体" panose="02010600030101010101" pitchFamily="2" charset="-122"/>
                  <a:ea typeface="宋体" panose="02010600030101010101" pitchFamily="2" charset="-122"/>
                  <a:sym typeface="+mn-ea"/>
                </a:rPr>
                <a:t>：（取消给好友点赞）</a:t>
              </a:r>
            </a:p>
            <a:p>
              <a:pPr>
                <a:lnSpc>
                  <a:spcPct val="130000"/>
                </a:lnSpc>
              </a:pPr>
              <a:r>
                <a:rPr lang="zh-CN" altLang="en-US" sz="1600" dirty="0">
                  <a:latin typeface="宋体" panose="02010600030101010101" pitchFamily="2" charset="-122"/>
                  <a:ea typeface="宋体" panose="02010600030101010101" pitchFamily="2" charset="-122"/>
                  <a:sym typeface="+mn-ea"/>
                </a:rPr>
                <a:t>输入： 点击已经赞过的好友后面的爱心</a:t>
              </a:r>
            </a:p>
          </p:txBody>
        </p:sp>
        <p:sp>
          <p:nvSpPr>
            <p:cNvPr id="9" name="文本框 8"/>
            <p:cNvSpPr txBox="1"/>
            <p:nvPr/>
          </p:nvSpPr>
          <p:spPr>
            <a:xfrm>
              <a:off x="1579034" y="1457979"/>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输入</a:t>
              </a:r>
              <a:endParaRPr lang="en-US" altLang="zh-CN" b="1" dirty="0">
                <a:solidFill>
                  <a:srgbClr val="4E67C4"/>
                </a:solidFill>
                <a:latin typeface="黑体" panose="02010609060101010101" pitchFamily="49" charset="-122"/>
                <a:ea typeface="黑体" panose="02010609060101010101" pitchFamily="49" charset="-122"/>
              </a:endParaRPr>
            </a:p>
          </p:txBody>
        </p:sp>
      </p:grpSp>
      <p:grpSp>
        <p:nvGrpSpPr>
          <p:cNvPr id="18" name="组合 17"/>
          <p:cNvGrpSpPr/>
          <p:nvPr/>
        </p:nvGrpSpPr>
        <p:grpSpPr>
          <a:xfrm>
            <a:off x="1578034" y="4968318"/>
            <a:ext cx="4796962" cy="1597647"/>
            <a:chOff x="1086835" y="3351412"/>
            <a:chExt cx="4796962" cy="1597647"/>
          </a:xfrm>
        </p:grpSpPr>
        <p:sp>
          <p:nvSpPr>
            <p:cNvPr id="10" name="椭圆 9"/>
            <p:cNvSpPr/>
            <p:nvPr/>
          </p:nvSpPr>
          <p:spPr>
            <a:xfrm>
              <a:off x="1086835" y="3602332"/>
              <a:ext cx="596900" cy="596900"/>
            </a:xfrm>
            <a:prstGeom prst="ellipse">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40545" y="366994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03</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2" name="文本框 11"/>
            <p:cNvSpPr txBox="1"/>
            <p:nvPr/>
          </p:nvSpPr>
          <p:spPr>
            <a:xfrm>
              <a:off x="2051480" y="3621773"/>
              <a:ext cx="3832317" cy="1327286"/>
            </a:xfrm>
            <a:prstGeom prst="rect">
              <a:avLst/>
            </a:prstGeom>
            <a:noFill/>
          </p:spPr>
          <p:txBody>
            <a:bodyPr wrap="square" rtlCol="0">
              <a:spAutoFit/>
            </a:bodyPr>
            <a:lstStyle/>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1</a:t>
              </a:r>
              <a:r>
                <a:rPr lang="zh-CN" altLang="en-US" sz="1600" dirty="0">
                  <a:latin typeface="宋体" panose="02010600030101010101" pitchFamily="2" charset="-122"/>
                  <a:ea typeface="宋体" panose="02010600030101010101" pitchFamily="2" charset="-122"/>
                  <a:sym typeface="+mn-ea"/>
                </a:rPr>
                <a:t>：预期输出：进入睡眠圈界面</a:t>
              </a:r>
            </a:p>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sym typeface="+mn-ea"/>
                </a:rPr>
                <a:t>：预期输出：点赞数加</a:t>
              </a:r>
              <a:r>
                <a:rPr lang="en-US" altLang="zh-CN" sz="1600" dirty="0">
                  <a:latin typeface="宋体" panose="02010600030101010101" pitchFamily="2" charset="-122"/>
                  <a:ea typeface="宋体" panose="02010600030101010101" pitchFamily="2" charset="-122"/>
                  <a:sym typeface="+mn-ea"/>
                </a:rPr>
                <a:t>1</a:t>
              </a:r>
            </a:p>
            <a:p>
              <a:pPr>
                <a:lnSpc>
                  <a:spcPct val="130000"/>
                </a:lnSpc>
              </a:pPr>
              <a:r>
                <a:rPr lang="zh-CN" altLang="en-US" sz="1600" dirty="0">
                  <a:latin typeface="宋体" panose="02010600030101010101" pitchFamily="2" charset="-122"/>
                  <a:ea typeface="宋体" panose="02010600030101010101" pitchFamily="2" charset="-122"/>
                  <a:sym typeface="+mn-ea"/>
                </a:rPr>
                <a:t>测试用例</a:t>
              </a:r>
              <a:r>
                <a:rPr lang="en-US" altLang="zh-CN" sz="1600" dirty="0">
                  <a:latin typeface="宋体" panose="02010600030101010101" pitchFamily="2" charset="-122"/>
                  <a:ea typeface="宋体" panose="02010600030101010101" pitchFamily="2" charset="-122"/>
                  <a:sym typeface="+mn-ea"/>
                </a:rPr>
                <a:t>3</a:t>
              </a:r>
              <a:r>
                <a:rPr lang="zh-CN" altLang="en-US" sz="1600" dirty="0">
                  <a:latin typeface="宋体" panose="02010600030101010101" pitchFamily="2" charset="-122"/>
                  <a:ea typeface="宋体" panose="02010600030101010101" pitchFamily="2" charset="-122"/>
                  <a:sym typeface="+mn-ea"/>
                </a:rPr>
                <a:t>：预期输出：点赞数减</a:t>
              </a:r>
              <a:r>
                <a:rPr lang="en-US" altLang="zh-CN" sz="1600" dirty="0">
                  <a:latin typeface="宋体" panose="02010600030101010101" pitchFamily="2" charset="-122"/>
                  <a:ea typeface="宋体" panose="02010600030101010101" pitchFamily="2" charset="-122"/>
                  <a:sym typeface="+mn-ea"/>
                </a:rPr>
                <a:t>1</a:t>
              </a:r>
            </a:p>
            <a:p>
              <a:pPr>
                <a:lnSpc>
                  <a:spcPct val="130000"/>
                </a:lnSpc>
              </a:pPr>
              <a:endParaRPr lang="en-US" altLang="zh-CN" sz="1600" dirty="0">
                <a:latin typeface="宋体" panose="02010600030101010101" pitchFamily="2" charset="-122"/>
                <a:ea typeface="宋体" panose="02010600030101010101" pitchFamily="2" charset="-122"/>
                <a:sym typeface="+mn-ea"/>
              </a:endParaRPr>
            </a:p>
          </p:txBody>
        </p:sp>
        <p:sp>
          <p:nvSpPr>
            <p:cNvPr id="13" name="文本框 12"/>
            <p:cNvSpPr txBox="1"/>
            <p:nvPr/>
          </p:nvSpPr>
          <p:spPr>
            <a:xfrm>
              <a:off x="2051481" y="3351412"/>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输出</a:t>
              </a:r>
              <a:endParaRPr lang="en-US" altLang="zh-CN" b="1" dirty="0">
                <a:solidFill>
                  <a:srgbClr val="4E67C4"/>
                </a:solidFill>
                <a:latin typeface="黑体" panose="02010609060101010101" pitchFamily="49" charset="-122"/>
                <a:ea typeface="黑体" panose="02010609060101010101" pitchFamily="49" charset="-122"/>
              </a:endParaRPr>
            </a:p>
          </p:txBody>
        </p:sp>
      </p:grpSp>
      <p:sp>
        <p:nvSpPr>
          <p:cNvPr id="17" name="文本框 16"/>
          <p:cNvSpPr txBox="1"/>
          <p:nvPr/>
        </p:nvSpPr>
        <p:spPr>
          <a:xfrm>
            <a:off x="4056757" y="465693"/>
            <a:ext cx="4078485" cy="604781"/>
          </a:xfrm>
          <a:prstGeom prst="rect">
            <a:avLst/>
          </a:prstGeom>
          <a:noFill/>
        </p:spPr>
        <p:txBody>
          <a:bodyPr wrap="square" rtlCol="0">
            <a:spAutoFit/>
          </a:bodyPr>
          <a:lstStyle/>
          <a:p>
            <a:pPr lvl="0">
              <a:lnSpc>
                <a:spcPct val="120000"/>
              </a:lnSpc>
              <a:defRPr/>
            </a:pPr>
            <a:r>
              <a:rPr lang="zh-CN" altLang="en-US" sz="3200" dirty="0">
                <a:latin typeface="黑体" panose="02010609060101010101" pitchFamily="49" charset="-122"/>
                <a:ea typeface="黑体" panose="02010609060101010101" pitchFamily="49" charset="-122"/>
                <a:cs typeface="Arial" panose="020B0604020202020204" pitchFamily="34" charset="0"/>
              </a:rPr>
              <a:t>测试</a:t>
            </a:r>
            <a:r>
              <a:rPr lang="en-US" altLang="zh-CN" sz="3200" dirty="0">
                <a:latin typeface="黑体" panose="02010609060101010101" pitchFamily="49" charset="-122"/>
                <a:ea typeface="黑体" panose="02010609060101010101" pitchFamily="49" charset="-122"/>
                <a:cs typeface="Arial" panose="020B0604020202020204" pitchFamily="34" charset="0"/>
              </a:rPr>
              <a:t>4</a:t>
            </a:r>
            <a:r>
              <a:rPr lang="zh-CN" altLang="en-US" sz="3200" dirty="0">
                <a:latin typeface="黑体" panose="02010609060101010101" pitchFamily="49" charset="-122"/>
                <a:ea typeface="黑体" panose="02010609060101010101" pitchFamily="49" charset="-122"/>
                <a:cs typeface="Arial" panose="020B0604020202020204" pitchFamily="34" charset="0"/>
              </a:rPr>
              <a:t>（睡眠圈）</a:t>
            </a:r>
            <a:endParaRPr kumimoji="0" lang="en-US" altLang="zh-CN" sz="32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Arial" panose="020B0604020202020204" pitchFamily="34" charset="0"/>
            </a:endParaRPr>
          </a:p>
        </p:txBody>
      </p:sp>
      <p:grpSp>
        <p:nvGrpSpPr>
          <p:cNvPr id="15" name="组合 14"/>
          <p:cNvGrpSpPr/>
          <p:nvPr/>
        </p:nvGrpSpPr>
        <p:grpSpPr>
          <a:xfrm>
            <a:off x="1590418" y="1356224"/>
            <a:ext cx="4059212" cy="957472"/>
            <a:chOff x="1086835" y="3351412"/>
            <a:chExt cx="4059212" cy="957472"/>
          </a:xfrm>
        </p:grpSpPr>
        <p:sp>
          <p:nvSpPr>
            <p:cNvPr id="16" name="椭圆 15"/>
            <p:cNvSpPr/>
            <p:nvPr/>
          </p:nvSpPr>
          <p:spPr>
            <a:xfrm>
              <a:off x="1086835" y="3602332"/>
              <a:ext cx="596900" cy="596900"/>
            </a:xfrm>
            <a:prstGeom prst="ellipse">
              <a:avLst/>
            </a:prstGeom>
            <a:solidFill>
              <a:srgbClr val="97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40545" y="3669949"/>
              <a:ext cx="489480"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01</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0" name="文本框 19"/>
            <p:cNvSpPr txBox="1"/>
            <p:nvPr/>
          </p:nvSpPr>
          <p:spPr>
            <a:xfrm>
              <a:off x="2051481" y="3621773"/>
              <a:ext cx="3094566" cy="687111"/>
            </a:xfrm>
            <a:prstGeom prst="rect">
              <a:avLst/>
            </a:prstGeom>
            <a:noFill/>
          </p:spPr>
          <p:txBody>
            <a:bodyPr wrap="square" rtlCol="0">
              <a:spAutoFit/>
            </a:bodyPr>
            <a:lstStyle/>
            <a:p>
              <a:pPr>
                <a:lnSpc>
                  <a:spcPct val="130000"/>
                </a:lnSpc>
              </a:pPr>
              <a:r>
                <a:rPr lang="zh-CN" altLang="en-US" sz="1600" dirty="0">
                  <a:latin typeface="宋体" panose="02010600030101010101" pitchFamily="2" charset="-122"/>
                  <a:ea typeface="宋体" panose="02010600030101010101" pitchFamily="2" charset="-122"/>
                  <a:sym typeface="+mn-ea"/>
                </a:rPr>
                <a:t>控制方式：人工</a:t>
              </a:r>
            </a:p>
            <a:p>
              <a:pPr>
                <a:lnSpc>
                  <a:spcPct val="130000"/>
                </a:lnSpc>
              </a:pPr>
              <a:r>
                <a:rPr lang="zh-CN" altLang="en-US" sz="1600" dirty="0">
                  <a:latin typeface="宋体" panose="02010600030101010101" pitchFamily="2" charset="-122"/>
                  <a:ea typeface="宋体" panose="02010600030101010101" pitchFamily="2" charset="-122"/>
                  <a:sym typeface="+mn-ea"/>
                </a:rPr>
                <a:t>并对可能的出现的结果进行记录。</a:t>
              </a:r>
            </a:p>
          </p:txBody>
        </p:sp>
        <p:sp>
          <p:nvSpPr>
            <p:cNvPr id="21" name="文本框 20"/>
            <p:cNvSpPr txBox="1"/>
            <p:nvPr/>
          </p:nvSpPr>
          <p:spPr>
            <a:xfrm>
              <a:off x="2051481" y="3351412"/>
              <a:ext cx="1531521" cy="369332"/>
            </a:xfrm>
            <a:prstGeom prst="rect">
              <a:avLst/>
            </a:prstGeom>
            <a:noFill/>
          </p:spPr>
          <p:txBody>
            <a:bodyPr wrap="square" rtlCol="0">
              <a:spAutoFit/>
            </a:bodyPr>
            <a:lstStyle/>
            <a:p>
              <a:pPr>
                <a:buClr>
                  <a:srgbClr val="35C6F3"/>
                </a:buClr>
              </a:pPr>
              <a:r>
                <a:rPr lang="zh-CN" altLang="en-US" b="1" dirty="0">
                  <a:solidFill>
                    <a:srgbClr val="4E67C4"/>
                  </a:solidFill>
                  <a:latin typeface="黑体" panose="02010609060101010101" pitchFamily="49" charset="-122"/>
                  <a:ea typeface="黑体" panose="02010609060101010101" pitchFamily="49" charset="-122"/>
                </a:rPr>
                <a:t>控制</a:t>
              </a:r>
              <a:endParaRPr lang="en-US" altLang="zh-CN" b="1" dirty="0">
                <a:solidFill>
                  <a:srgbClr val="4E67C4"/>
                </a:solidFill>
                <a:latin typeface="黑体" panose="02010609060101010101" pitchFamily="49" charset="-122"/>
                <a:ea typeface="黑体" panose="02010609060101010101" pitchFamily="49" charset="-122"/>
              </a:endParaRPr>
            </a:p>
          </p:txBody>
        </p:sp>
      </p:grpSp>
      <p:pic>
        <p:nvPicPr>
          <p:cNvPr id="23" name="图片 22">
            <a:extLst>
              <a:ext uri="{FF2B5EF4-FFF2-40B4-BE49-F238E27FC236}">
                <a16:creationId xmlns:a16="http://schemas.microsoft.com/office/drawing/2014/main" id="{CF0C89BB-7111-4627-9243-5F1ECB40CD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721999">
            <a:off x="7719679" y="3218111"/>
            <a:ext cx="4021988" cy="4021988"/>
          </a:xfrm>
          <a:prstGeom prst="rect">
            <a:avLst/>
          </a:prstGeom>
        </p:spPr>
      </p:pic>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6942" y="238842"/>
            <a:ext cx="2358887" cy="953135"/>
          </a:xfrm>
          <a:prstGeom prst="rect">
            <a:avLst/>
          </a:prstGeom>
          <a:noFill/>
        </p:spPr>
        <p:txBody>
          <a:bodyPr wrap="square" rtlCol="0">
            <a:spAutoFit/>
          </a:bodyPr>
          <a:lstStyle/>
          <a:p>
            <a:r>
              <a:rPr lang="zh-CN" altLang="en-US" sz="2800" dirty="0"/>
              <a:t>睡眠圈集成测试</a:t>
            </a:r>
          </a:p>
        </p:txBody>
      </p:sp>
      <p:pic>
        <p:nvPicPr>
          <p:cNvPr id="4" name="图片 3"/>
          <p:cNvPicPr>
            <a:picLocks noChangeAspect="1"/>
          </p:cNvPicPr>
          <p:nvPr/>
        </p:nvPicPr>
        <p:blipFill>
          <a:blip r:embed="rId2"/>
          <a:stretch>
            <a:fillRect/>
          </a:stretch>
        </p:blipFill>
        <p:spPr>
          <a:xfrm>
            <a:off x="1019810" y="1191894"/>
            <a:ext cx="2998470" cy="5666105"/>
          </a:xfrm>
          <a:prstGeom prst="rect">
            <a:avLst/>
          </a:prstGeom>
        </p:spPr>
      </p:pic>
      <p:pic>
        <p:nvPicPr>
          <p:cNvPr id="6" name="图片 5"/>
          <p:cNvPicPr>
            <a:picLocks noChangeAspect="1"/>
          </p:cNvPicPr>
          <p:nvPr/>
        </p:nvPicPr>
        <p:blipFill>
          <a:blip r:embed="rId3"/>
          <a:stretch>
            <a:fillRect/>
          </a:stretch>
        </p:blipFill>
        <p:spPr>
          <a:xfrm>
            <a:off x="5091430" y="1191894"/>
            <a:ext cx="2998470" cy="5666105"/>
          </a:xfrm>
          <a:prstGeom prst="rect">
            <a:avLst/>
          </a:prstGeom>
        </p:spPr>
      </p:pic>
      <p:pic>
        <p:nvPicPr>
          <p:cNvPr id="7" name="图片 6"/>
          <p:cNvPicPr>
            <a:picLocks noChangeAspect="1"/>
          </p:cNvPicPr>
          <p:nvPr/>
        </p:nvPicPr>
        <p:blipFill>
          <a:blip r:embed="rId2"/>
          <a:stretch>
            <a:fillRect/>
          </a:stretch>
        </p:blipFill>
        <p:spPr>
          <a:xfrm>
            <a:off x="8853170" y="1191894"/>
            <a:ext cx="3034030" cy="5666105"/>
          </a:xfrm>
          <a:prstGeom prst="rect">
            <a:avLst/>
          </a:prstGeom>
        </p:spPr>
      </p:pic>
    </p:spTree>
  </p:cSld>
  <p:clrMapOvr>
    <a:masterClrMapping/>
  </p:clrMapOvr>
  <p:transition spd="slow" advTm="3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BC5176A-E909-48F5-9472-9CC9A62E43CE}"/>
              </a:ext>
            </a:extLst>
          </p:cNvPr>
          <p:cNvPicPr>
            <a:picLocks noChangeAspect="1"/>
          </p:cNvPicPr>
          <p:nvPr/>
        </p:nvPicPr>
        <p:blipFill>
          <a:blip r:embed="rId2"/>
          <a:stretch>
            <a:fillRect/>
          </a:stretch>
        </p:blipFill>
        <p:spPr>
          <a:xfrm>
            <a:off x="239012" y="0"/>
            <a:ext cx="11713975" cy="6858000"/>
          </a:xfrm>
          <a:prstGeom prst="rect">
            <a:avLst/>
          </a:prstGeom>
        </p:spPr>
      </p:pic>
      <p:sp>
        <p:nvSpPr>
          <p:cNvPr id="5" name="文本框 4">
            <a:extLst>
              <a:ext uri="{FF2B5EF4-FFF2-40B4-BE49-F238E27FC236}">
                <a16:creationId xmlns:a16="http://schemas.microsoft.com/office/drawing/2014/main" id="{7375AD2D-4FFC-4F03-B375-4C2A63568BB6}"/>
              </a:ext>
            </a:extLst>
          </p:cNvPr>
          <p:cNvSpPr txBox="1"/>
          <p:nvPr/>
        </p:nvSpPr>
        <p:spPr>
          <a:xfrm>
            <a:off x="8103876" y="763152"/>
            <a:ext cx="3357195" cy="646331"/>
          </a:xfrm>
          <a:prstGeom prst="rect">
            <a:avLst/>
          </a:prstGeom>
          <a:noFill/>
        </p:spPr>
        <p:txBody>
          <a:bodyPr wrap="square" rtlCol="0">
            <a:spAutoFit/>
          </a:bodyPr>
          <a:lstStyle/>
          <a:p>
            <a:pPr algn="ctr"/>
            <a:r>
              <a:rPr lang="en-US" altLang="zh-CN" sz="3600" b="1" dirty="0"/>
              <a:t>2 . </a:t>
            </a:r>
            <a:r>
              <a:rPr lang="zh-CN" altLang="en-US" sz="3600" b="1" dirty="0"/>
              <a:t>项目甘特图</a:t>
            </a:r>
          </a:p>
        </p:txBody>
      </p:sp>
    </p:spTree>
    <p:extLst>
      <p:ext uri="{BB962C8B-B14F-4D97-AF65-F5344CB8AC3E}">
        <p14:creationId xmlns:p14="http://schemas.microsoft.com/office/powerpoint/2010/main" val="2436872047"/>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59748" y="-2018127"/>
            <a:ext cx="8072504" cy="12108759"/>
          </a:xfrm>
          <a:prstGeom prst="rect">
            <a:avLst/>
          </a:prstGeom>
        </p:spPr>
      </p:pic>
      <p:sp>
        <p:nvSpPr>
          <p:cNvPr id="10" name="矩形 9"/>
          <p:cNvSpPr/>
          <p:nvPr/>
        </p:nvSpPr>
        <p:spPr>
          <a:xfrm>
            <a:off x="832818"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4446"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20054" y="2516923"/>
            <a:ext cx="1505763" cy="1446550"/>
          </a:xfrm>
          <a:prstGeom prst="rect">
            <a:avLst/>
          </a:prstGeom>
          <a:noFill/>
        </p:spPr>
        <p:txBody>
          <a:bodyPr wrap="square" rtlCol="0">
            <a:spAutoFit/>
          </a:bodyPr>
          <a:lstStyle/>
          <a:p>
            <a:r>
              <a:rPr lang="en-US" altLang="zh-CN" sz="8800" b="1" dirty="0">
                <a:solidFill>
                  <a:srgbClr val="807BA3"/>
                </a:solidFill>
                <a:latin typeface="黑体" panose="02010609060101010101" pitchFamily="49" charset="-122"/>
                <a:ea typeface="黑体" panose="02010609060101010101" pitchFamily="49" charset="-122"/>
              </a:rPr>
              <a:t>0</a:t>
            </a:r>
            <a:r>
              <a:rPr lang="en-US" altLang="zh-CN" sz="8800" b="1" dirty="0">
                <a:solidFill>
                  <a:schemeClr val="bg1"/>
                </a:solidFill>
                <a:latin typeface="黑体" panose="02010609060101010101" pitchFamily="49" charset="-122"/>
                <a:ea typeface="黑体" panose="02010609060101010101" pitchFamily="49" charset="-122"/>
              </a:rPr>
              <a:t>9</a:t>
            </a:r>
            <a:endParaRPr lang="zh-CN" altLang="en-US" sz="8800" b="1"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1807667" y="3958299"/>
            <a:ext cx="2318700" cy="668837"/>
          </a:xfrm>
          <a:prstGeom prst="rect">
            <a:avLst/>
          </a:prstGeom>
          <a:noFill/>
        </p:spPr>
        <p:txBody>
          <a:bodyPr wrap="square" rtlCol="0">
            <a:spAutoFit/>
          </a:bodyPr>
          <a:lstStyle/>
          <a:p>
            <a:pPr lvl="0" algn="ctr">
              <a:lnSpc>
                <a:spcPct val="120000"/>
              </a:lnSpc>
              <a:defRPr/>
            </a:pPr>
            <a:r>
              <a:rPr lang="zh-CN" altLang="en-US" sz="3600" dirty="0">
                <a:solidFill>
                  <a:srgbClr val="807BA3"/>
                </a:solidFill>
                <a:latin typeface="黑体" panose="02010609060101010101" pitchFamily="49" charset="-122"/>
                <a:ea typeface="黑体" panose="02010609060101010101" pitchFamily="49" charset="-122"/>
                <a:cs typeface="Arial" panose="020B0604020202020204" pitchFamily="34" charset="0"/>
              </a:rPr>
              <a:t>项目总结</a:t>
            </a:r>
            <a:endParaRPr kumimoji="0" lang="en-US" altLang="zh-CN" sz="36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p:cNvSpPr txBox="1"/>
          <p:nvPr/>
        </p:nvSpPr>
        <p:spPr>
          <a:xfrm>
            <a:off x="1558650" y="2947810"/>
            <a:ext cx="2041601" cy="584775"/>
          </a:xfrm>
          <a:prstGeom prst="rect">
            <a:avLst/>
          </a:prstGeom>
          <a:noFill/>
        </p:spPr>
        <p:txBody>
          <a:bodyPr wrap="square" rtlCol="0">
            <a:spAutoFit/>
          </a:bodyPr>
          <a:lstStyle/>
          <a:p>
            <a:pPr>
              <a:buClr>
                <a:srgbClr val="35C6F3"/>
              </a:buClr>
            </a:pPr>
            <a:r>
              <a:rPr lang="en-US" altLang="zh-CN" sz="3200" dirty="0">
                <a:solidFill>
                  <a:schemeClr val="bg1"/>
                </a:solidFill>
                <a:latin typeface="黑体" panose="02010609060101010101" pitchFamily="49" charset="-122"/>
                <a:ea typeface="黑体" panose="02010609060101010101" pitchFamily="49" charset="-122"/>
              </a:rPr>
              <a:t>Pa</a:t>
            </a:r>
            <a:r>
              <a:rPr lang="en-US" altLang="zh-CN" sz="3200" dirty="0">
                <a:latin typeface="黑体" panose="02010609060101010101" pitchFamily="49" charset="-122"/>
                <a:ea typeface="黑体" panose="02010609060101010101" pitchFamily="49" charset="-122"/>
              </a:rPr>
              <a:t>rt one</a:t>
            </a:r>
          </a:p>
        </p:txBody>
      </p:sp>
    </p:spTree>
    <p:extLst>
      <p:ext uri="{BB962C8B-B14F-4D97-AF65-F5344CB8AC3E}">
        <p14:creationId xmlns:p14="http://schemas.microsoft.com/office/powerpoint/2010/main" val="4031485727"/>
      </p:ext>
    </p:extLst>
  </p:cSld>
  <p:clrMapOvr>
    <a:masterClrMapping/>
  </p:clrMapOvr>
  <p:transition spd="slow" advTm="3000">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0F8D94-253D-466E-9E94-DEBB52BE7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189" y="0"/>
            <a:ext cx="6810375" cy="3686175"/>
          </a:xfrm>
          <a:prstGeom prst="rect">
            <a:avLst/>
          </a:prstGeom>
        </p:spPr>
      </p:pic>
      <p:sp>
        <p:nvSpPr>
          <p:cNvPr id="5" name="矩形 4">
            <a:extLst>
              <a:ext uri="{FF2B5EF4-FFF2-40B4-BE49-F238E27FC236}">
                <a16:creationId xmlns:a16="http://schemas.microsoft.com/office/drawing/2014/main" id="{38BA1B68-D650-415B-AEAB-88B3BF56B239}"/>
              </a:ext>
            </a:extLst>
          </p:cNvPr>
          <p:cNvSpPr/>
          <p:nvPr/>
        </p:nvSpPr>
        <p:spPr>
          <a:xfrm>
            <a:off x="725937" y="744413"/>
            <a:ext cx="1620957" cy="540725"/>
          </a:xfrm>
          <a:prstGeom prst="rect">
            <a:avLst/>
          </a:prstGeom>
        </p:spPr>
        <p:txBody>
          <a:bodyPr wrap="none">
            <a:spAutoFit/>
          </a:bodyPr>
          <a:lstStyle/>
          <a:p>
            <a:pPr lvl="0">
              <a:lnSpc>
                <a:spcPct val="120000"/>
              </a:lnSpc>
              <a:defRPr/>
            </a:pPr>
            <a:r>
              <a:rPr lang="zh-CN" altLang="en-US" sz="2800" dirty="0">
                <a:solidFill>
                  <a:prstClr val="black"/>
                </a:solidFill>
                <a:latin typeface="黑体" panose="02010609060101010101" pitchFamily="49" charset="-122"/>
                <a:ea typeface="黑体" panose="02010609060101010101" pitchFamily="49" charset="-122"/>
                <a:cs typeface="Arial" panose="020B0604020202020204" pitchFamily="34" charset="0"/>
              </a:rPr>
              <a:t>小组总结</a:t>
            </a:r>
            <a:endParaRPr lang="en-US" altLang="zh-CN" sz="2800" dirty="0">
              <a:solidFill>
                <a:prstClr val="black"/>
              </a:solidFill>
              <a:latin typeface="黑体" panose="02010609060101010101" pitchFamily="49" charset="-122"/>
              <a:ea typeface="黑体" panose="02010609060101010101" pitchFamily="49" charset="-122"/>
              <a:cs typeface="Arial" panose="020B0604020202020204" pitchFamily="34" charset="0"/>
            </a:endParaRPr>
          </a:p>
        </p:txBody>
      </p:sp>
      <p:sp>
        <p:nvSpPr>
          <p:cNvPr id="6" name="矩形 5">
            <a:extLst>
              <a:ext uri="{FF2B5EF4-FFF2-40B4-BE49-F238E27FC236}">
                <a16:creationId xmlns:a16="http://schemas.microsoft.com/office/drawing/2014/main" id="{68AEBFB7-1C17-45E3-9ED7-F8FBF3459E04}"/>
              </a:ext>
            </a:extLst>
          </p:cNvPr>
          <p:cNvSpPr>
            <a:spLocks noChangeArrowheads="1"/>
          </p:cNvSpPr>
          <p:nvPr/>
        </p:nvSpPr>
        <p:spPr bwMode="auto">
          <a:xfrm>
            <a:off x="1536415" y="1729165"/>
            <a:ext cx="8913983" cy="44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457200">
              <a:lnSpc>
                <a:spcPct val="150000"/>
              </a:lnSpc>
              <a:spcBef>
                <a:spcPct val="0"/>
              </a:spcBef>
              <a:buFontTx/>
              <a:buNone/>
            </a:pPr>
            <a:r>
              <a:rPr lang="en-US" altLang="zh-CN" sz="2400" dirty="0"/>
              <a:t>   </a:t>
            </a:r>
            <a:r>
              <a:rPr lang="zh-CN" altLang="en-US" sz="2400" dirty="0"/>
              <a:t>这门课是我们遇到的最</a:t>
            </a:r>
            <a:r>
              <a:rPr lang="zh-CN" altLang="en-US" sz="2400" dirty="0">
                <a:solidFill>
                  <a:srgbClr val="FF0000"/>
                </a:solidFill>
              </a:rPr>
              <a:t>硬</a:t>
            </a:r>
            <a:r>
              <a:rPr lang="zh-CN" altLang="en-US" sz="2400" dirty="0"/>
              <a:t>的课。由于大作业开发需要组队，整个项目的开发都是由团队一起进行的。因此选择一个合适自己的团队至关重要。团队中每一个人都应该对项目有一个相同清晰的目标，大家一起朝一个方向努力。虽然我们三人的技术水平和其他同学相比可能比较差，但是我们也没有放弃，从确认选题到最后的开发过程，大家都很用心，也证明了</a:t>
            </a:r>
            <a:r>
              <a:rPr lang="en-US" altLang="zh-CN" sz="2400" dirty="0"/>
              <a:t>”</a:t>
            </a:r>
            <a:r>
              <a:rPr lang="zh-CN" altLang="en-US" sz="2400" dirty="0"/>
              <a:t>三个臭皮匠还顶个诸葛亮</a:t>
            </a:r>
            <a:r>
              <a:rPr lang="en-US" altLang="zh-CN" sz="2400" dirty="0"/>
              <a:t>”</a:t>
            </a:r>
            <a:r>
              <a:rPr lang="zh-CN" altLang="en-US" sz="2400" dirty="0"/>
              <a:t>。总的来说经过一学期的“</a:t>
            </a:r>
            <a:r>
              <a:rPr lang="zh-CN" altLang="en-US" sz="2400" dirty="0">
                <a:solidFill>
                  <a:srgbClr val="FF0000"/>
                </a:solidFill>
              </a:rPr>
              <a:t>受虐</a:t>
            </a:r>
            <a:r>
              <a:rPr lang="zh-CN" altLang="en-US" sz="2400" dirty="0"/>
              <a:t>”，我们还是学到了很多知识，经验和教训。</a:t>
            </a:r>
            <a:endParaRPr lang="zh-CN" altLang="en-US" sz="2400" dirty="0">
              <a:latin typeface="+mn-ea"/>
            </a:endParaRPr>
          </a:p>
        </p:txBody>
      </p:sp>
    </p:spTree>
    <p:extLst>
      <p:ext uri="{BB962C8B-B14F-4D97-AF65-F5344CB8AC3E}">
        <p14:creationId xmlns:p14="http://schemas.microsoft.com/office/powerpoint/2010/main" val="2566119594"/>
      </p:ext>
    </p:extLst>
  </p:cSld>
  <p:clrMapOvr>
    <a:masterClrMapping/>
  </p:clrMapOvr>
  <p:transition spd="slow" advTm="3000">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0F8D94-253D-466E-9E94-DEBB52BE7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189" y="0"/>
            <a:ext cx="6810375" cy="3686175"/>
          </a:xfrm>
          <a:prstGeom prst="rect">
            <a:avLst/>
          </a:prstGeom>
        </p:spPr>
      </p:pic>
      <p:sp>
        <p:nvSpPr>
          <p:cNvPr id="5" name="矩形 4">
            <a:extLst>
              <a:ext uri="{FF2B5EF4-FFF2-40B4-BE49-F238E27FC236}">
                <a16:creationId xmlns:a16="http://schemas.microsoft.com/office/drawing/2014/main" id="{38BA1B68-D650-415B-AEAB-88B3BF56B239}"/>
              </a:ext>
            </a:extLst>
          </p:cNvPr>
          <p:cNvSpPr/>
          <p:nvPr/>
        </p:nvSpPr>
        <p:spPr>
          <a:xfrm>
            <a:off x="625353" y="744413"/>
            <a:ext cx="2698175" cy="540725"/>
          </a:xfrm>
          <a:prstGeom prst="rect">
            <a:avLst/>
          </a:prstGeom>
        </p:spPr>
        <p:txBody>
          <a:bodyPr wrap="none">
            <a:spAutoFit/>
          </a:bodyPr>
          <a:lstStyle/>
          <a:p>
            <a:pPr lvl="0">
              <a:lnSpc>
                <a:spcPct val="120000"/>
              </a:lnSpc>
              <a:defRPr/>
            </a:pPr>
            <a:r>
              <a:rPr lang="zh-CN" altLang="en-US" sz="2800" dirty="0">
                <a:solidFill>
                  <a:prstClr val="black"/>
                </a:solidFill>
                <a:latin typeface="黑体" panose="02010609060101010101" pitchFamily="49" charset="-122"/>
                <a:ea typeface="黑体" panose="02010609060101010101" pitchFamily="49" charset="-122"/>
                <a:cs typeface="Arial" panose="020B0604020202020204" pitchFamily="34" charset="0"/>
              </a:rPr>
              <a:t>组长盛泽文自评</a:t>
            </a:r>
            <a:endParaRPr lang="en-US" altLang="zh-CN" sz="2800" dirty="0">
              <a:solidFill>
                <a:prstClr val="black"/>
              </a:solidFill>
              <a:latin typeface="黑体" panose="02010609060101010101" pitchFamily="49" charset="-122"/>
              <a:ea typeface="黑体" panose="02010609060101010101" pitchFamily="49" charset="-122"/>
              <a:cs typeface="Arial" panose="020B0604020202020204" pitchFamily="34" charset="0"/>
            </a:endParaRPr>
          </a:p>
        </p:txBody>
      </p:sp>
      <p:sp>
        <p:nvSpPr>
          <p:cNvPr id="6" name="矩形 5">
            <a:extLst>
              <a:ext uri="{FF2B5EF4-FFF2-40B4-BE49-F238E27FC236}">
                <a16:creationId xmlns:a16="http://schemas.microsoft.com/office/drawing/2014/main" id="{68AEBFB7-1C17-45E3-9ED7-F8FBF3459E04}"/>
              </a:ext>
            </a:extLst>
          </p:cNvPr>
          <p:cNvSpPr>
            <a:spLocks noChangeArrowheads="1"/>
          </p:cNvSpPr>
          <p:nvPr/>
        </p:nvSpPr>
        <p:spPr bwMode="auto">
          <a:xfrm>
            <a:off x="1536415" y="1729165"/>
            <a:ext cx="8913983" cy="44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457200">
              <a:lnSpc>
                <a:spcPct val="150000"/>
              </a:lnSpc>
              <a:spcBef>
                <a:spcPct val="0"/>
              </a:spcBef>
              <a:buFontTx/>
              <a:buNone/>
            </a:pPr>
            <a:r>
              <a:rPr lang="zh-CN" altLang="en-US" sz="2400" dirty="0"/>
              <a:t>经过一学期的磨练，我从这门课学到了很多技术、很多知识。作为组长，管理好整个小组内部的团结以及工作任务的分工都是很重要的，我觉得我在这方面学会了很多，能很好的和组员相处。刚开始会不习惯每周都需要做文档和</a:t>
            </a:r>
            <a:r>
              <a:rPr lang="en-US" altLang="zh-CN" sz="2400" dirty="0"/>
              <a:t>ppt</a:t>
            </a:r>
            <a:r>
              <a:rPr lang="zh-CN" altLang="en-US" sz="2400" dirty="0"/>
              <a:t>，但经过一学期的努力与坚持，在编写文档技术方面有很大的提升。代码需要自学，虽然自学能力不是很强，做出来的小程序并不完美，但在这整个过程里我们整个小组都很努力的去学习去尝试，都有了很大的收获。所以还是很感谢杨老师，让我通过这节课学到了很多专业的知识。</a:t>
            </a:r>
            <a:endParaRPr lang="zh-CN" altLang="en-US" sz="2400" dirty="0">
              <a:latin typeface="+mn-ea"/>
            </a:endParaRPr>
          </a:p>
        </p:txBody>
      </p:sp>
    </p:spTree>
    <p:extLst>
      <p:ext uri="{BB962C8B-B14F-4D97-AF65-F5344CB8AC3E}">
        <p14:creationId xmlns:p14="http://schemas.microsoft.com/office/powerpoint/2010/main" val="1646923648"/>
      </p:ext>
    </p:extLst>
  </p:cSld>
  <p:clrMapOvr>
    <a:masterClrMapping/>
  </p:clrMapOvr>
  <p:transition spd="slow" advTm="3000">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0F8D94-253D-466E-9E94-DEBB52BE7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189" y="0"/>
            <a:ext cx="6810375" cy="3686175"/>
          </a:xfrm>
          <a:prstGeom prst="rect">
            <a:avLst/>
          </a:prstGeom>
        </p:spPr>
      </p:pic>
      <p:sp>
        <p:nvSpPr>
          <p:cNvPr id="5" name="矩形 4">
            <a:extLst>
              <a:ext uri="{FF2B5EF4-FFF2-40B4-BE49-F238E27FC236}">
                <a16:creationId xmlns:a16="http://schemas.microsoft.com/office/drawing/2014/main" id="{38BA1B68-D650-415B-AEAB-88B3BF56B239}"/>
              </a:ext>
            </a:extLst>
          </p:cNvPr>
          <p:cNvSpPr/>
          <p:nvPr/>
        </p:nvSpPr>
        <p:spPr>
          <a:xfrm>
            <a:off x="625353" y="744413"/>
            <a:ext cx="2698175" cy="540725"/>
          </a:xfrm>
          <a:prstGeom prst="rect">
            <a:avLst/>
          </a:prstGeom>
        </p:spPr>
        <p:txBody>
          <a:bodyPr wrap="none">
            <a:spAutoFit/>
          </a:bodyPr>
          <a:lstStyle/>
          <a:p>
            <a:pPr lvl="0">
              <a:lnSpc>
                <a:spcPct val="120000"/>
              </a:lnSpc>
              <a:defRPr/>
            </a:pPr>
            <a:r>
              <a:rPr lang="zh-CN" altLang="en-US" sz="2800" dirty="0">
                <a:solidFill>
                  <a:prstClr val="black"/>
                </a:solidFill>
                <a:latin typeface="黑体" panose="02010609060101010101" pitchFamily="49" charset="-122"/>
                <a:ea typeface="黑体" panose="02010609060101010101" pitchFamily="49" charset="-122"/>
                <a:cs typeface="Arial" panose="020B0604020202020204" pitchFamily="34" charset="0"/>
              </a:rPr>
              <a:t>组员王烨涵自评</a:t>
            </a:r>
            <a:endParaRPr lang="en-US" altLang="zh-CN" sz="2800" dirty="0">
              <a:solidFill>
                <a:prstClr val="black"/>
              </a:solidFill>
              <a:latin typeface="黑体" panose="02010609060101010101" pitchFamily="49" charset="-122"/>
              <a:ea typeface="黑体" panose="02010609060101010101" pitchFamily="49" charset="-122"/>
              <a:cs typeface="Arial" panose="020B0604020202020204" pitchFamily="34" charset="0"/>
            </a:endParaRPr>
          </a:p>
        </p:txBody>
      </p:sp>
      <p:sp>
        <p:nvSpPr>
          <p:cNvPr id="6" name="矩形 5">
            <a:extLst>
              <a:ext uri="{FF2B5EF4-FFF2-40B4-BE49-F238E27FC236}">
                <a16:creationId xmlns:a16="http://schemas.microsoft.com/office/drawing/2014/main" id="{68AEBFB7-1C17-45E3-9ED7-F8FBF3459E04}"/>
              </a:ext>
            </a:extLst>
          </p:cNvPr>
          <p:cNvSpPr>
            <a:spLocks noChangeArrowheads="1"/>
          </p:cNvSpPr>
          <p:nvPr/>
        </p:nvSpPr>
        <p:spPr bwMode="auto">
          <a:xfrm>
            <a:off x="1536415" y="1729165"/>
            <a:ext cx="8913983" cy="39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457200">
              <a:lnSpc>
                <a:spcPct val="150000"/>
              </a:lnSpc>
              <a:spcBef>
                <a:spcPct val="0"/>
              </a:spcBef>
              <a:buFontTx/>
              <a:buNone/>
            </a:pPr>
            <a:r>
              <a:rPr lang="zh-CN" altLang="en-US" sz="2400" dirty="0">
                <a:latin typeface="+mn-ea"/>
              </a:rPr>
              <a:t>在一个个里程碑中，一个学期很快就结束了，作为</a:t>
            </a:r>
            <a:r>
              <a:rPr lang="en-US" altLang="zh-CN" sz="2400" dirty="0">
                <a:latin typeface="+mn-ea"/>
              </a:rPr>
              <a:t>G03</a:t>
            </a:r>
            <a:r>
              <a:rPr lang="zh-CN" altLang="en-US" sz="2400" dirty="0">
                <a:latin typeface="+mn-ea"/>
              </a:rPr>
              <a:t>中的一员，很高兴能与其他两名组员一起完成这门课，也很欣慰我们能做出点东西来，毕竟在当初确定组员时，我们就有能不能做下去的疑问。项目的过程是艰苦的，因为我们什么经验都没有，敲代码能力也约等于</a:t>
            </a:r>
            <a:r>
              <a:rPr lang="en-US" altLang="zh-CN" sz="2400" dirty="0">
                <a:latin typeface="+mn-ea"/>
              </a:rPr>
              <a:t>0</a:t>
            </a:r>
            <a:r>
              <a:rPr lang="zh-CN" altLang="en-US" sz="2400" dirty="0">
                <a:latin typeface="+mn-ea"/>
              </a:rPr>
              <a:t>，但是我们现学现用，从零开始，尽我们努力做好每一次作业。在此同时，我也发现了自己很多的缺点，希望在下学期课程中能继续进步。</a:t>
            </a:r>
          </a:p>
        </p:txBody>
      </p:sp>
    </p:spTree>
    <p:extLst>
      <p:ext uri="{BB962C8B-B14F-4D97-AF65-F5344CB8AC3E}">
        <p14:creationId xmlns:p14="http://schemas.microsoft.com/office/powerpoint/2010/main" val="147916799"/>
      </p:ext>
    </p:extLst>
  </p:cSld>
  <p:clrMapOvr>
    <a:masterClrMapping/>
  </p:clrMapOvr>
  <p:transition spd="slow" advTm="3000">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0F8D94-253D-466E-9E94-DEBB52BE7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189" y="0"/>
            <a:ext cx="6810375" cy="3686175"/>
          </a:xfrm>
          <a:prstGeom prst="rect">
            <a:avLst/>
          </a:prstGeom>
        </p:spPr>
      </p:pic>
      <p:sp>
        <p:nvSpPr>
          <p:cNvPr id="5" name="矩形 4">
            <a:extLst>
              <a:ext uri="{FF2B5EF4-FFF2-40B4-BE49-F238E27FC236}">
                <a16:creationId xmlns:a16="http://schemas.microsoft.com/office/drawing/2014/main" id="{38BA1B68-D650-415B-AEAB-88B3BF56B239}"/>
              </a:ext>
            </a:extLst>
          </p:cNvPr>
          <p:cNvSpPr/>
          <p:nvPr/>
        </p:nvSpPr>
        <p:spPr>
          <a:xfrm>
            <a:off x="625353" y="744413"/>
            <a:ext cx="2339102" cy="540725"/>
          </a:xfrm>
          <a:prstGeom prst="rect">
            <a:avLst/>
          </a:prstGeom>
        </p:spPr>
        <p:txBody>
          <a:bodyPr wrap="none">
            <a:spAutoFit/>
          </a:bodyPr>
          <a:lstStyle/>
          <a:p>
            <a:pPr lvl="0">
              <a:lnSpc>
                <a:spcPct val="120000"/>
              </a:lnSpc>
              <a:defRPr/>
            </a:pPr>
            <a:r>
              <a:rPr lang="zh-CN" altLang="en-US" sz="2800" dirty="0">
                <a:solidFill>
                  <a:prstClr val="black"/>
                </a:solidFill>
                <a:latin typeface="黑体" panose="02010609060101010101" pitchFamily="49" charset="-122"/>
                <a:ea typeface="黑体" panose="02010609060101010101" pitchFamily="49" charset="-122"/>
                <a:cs typeface="Arial" panose="020B0604020202020204" pitchFamily="34" charset="0"/>
              </a:rPr>
              <a:t>组员韩宇自评</a:t>
            </a:r>
            <a:endParaRPr lang="en-US" altLang="zh-CN" sz="2800" dirty="0">
              <a:solidFill>
                <a:prstClr val="black"/>
              </a:solidFill>
              <a:latin typeface="黑体" panose="02010609060101010101" pitchFamily="49" charset="-122"/>
              <a:ea typeface="黑体" panose="02010609060101010101" pitchFamily="49" charset="-122"/>
              <a:cs typeface="Arial" panose="020B0604020202020204" pitchFamily="34" charset="0"/>
            </a:endParaRPr>
          </a:p>
        </p:txBody>
      </p:sp>
      <p:sp>
        <p:nvSpPr>
          <p:cNvPr id="6" name="矩形 5">
            <a:extLst>
              <a:ext uri="{FF2B5EF4-FFF2-40B4-BE49-F238E27FC236}">
                <a16:creationId xmlns:a16="http://schemas.microsoft.com/office/drawing/2014/main" id="{68AEBFB7-1C17-45E3-9ED7-F8FBF3459E04}"/>
              </a:ext>
            </a:extLst>
          </p:cNvPr>
          <p:cNvSpPr>
            <a:spLocks noChangeArrowheads="1"/>
          </p:cNvSpPr>
          <p:nvPr/>
        </p:nvSpPr>
        <p:spPr bwMode="auto">
          <a:xfrm>
            <a:off x="1536415" y="1729165"/>
            <a:ext cx="8913983" cy="39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457200">
              <a:lnSpc>
                <a:spcPct val="150000"/>
              </a:lnSpc>
              <a:spcBef>
                <a:spcPct val="0"/>
              </a:spcBef>
              <a:buFontTx/>
              <a:buNone/>
            </a:pPr>
            <a:r>
              <a:rPr lang="zh-CN" altLang="en-US" sz="2400" dirty="0"/>
              <a:t>通过学习软件工程基础这门课程学到了许多以前从来没有了解的知识。从开始的项目确定，到可行性分析，需求分析</a:t>
            </a:r>
            <a:r>
              <a:rPr lang="en-US" altLang="zh-CN" sz="2400" dirty="0"/>
              <a:t>...</a:t>
            </a:r>
            <a:r>
              <a:rPr lang="zh-CN" altLang="en-US" sz="2400" dirty="0"/>
              <a:t>，每一步都需要用足够的时间去准备。对于这学期我的总体评价，感觉有很大的进步，同时也有许多的不足，比如代码实现部分因为以前没有过系统学习，所以不能熟练的完成，但通过组员之间的共同努力也做出了我们的成果。很高兴这门课程给我带来的对软件工程的认识。</a:t>
            </a:r>
            <a:endParaRPr lang="zh-CN" altLang="en-US" sz="2400" dirty="0">
              <a:latin typeface="+mn-ea"/>
            </a:endParaRPr>
          </a:p>
        </p:txBody>
      </p:sp>
    </p:spTree>
    <p:extLst>
      <p:ext uri="{BB962C8B-B14F-4D97-AF65-F5344CB8AC3E}">
        <p14:creationId xmlns:p14="http://schemas.microsoft.com/office/powerpoint/2010/main" val="1179553710"/>
      </p:ext>
    </p:extLst>
  </p:cSld>
  <p:clrMapOvr>
    <a:masterClrMapping/>
  </p:clrMapOvr>
  <p:transition spd="slow" advTm="3000">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24C5D65-0398-4773-8011-09C835A5FC2B}"/>
              </a:ext>
            </a:extLst>
          </p:cNvPr>
          <p:cNvSpPr/>
          <p:nvPr/>
        </p:nvSpPr>
        <p:spPr>
          <a:xfrm>
            <a:off x="4512724" y="620688"/>
            <a:ext cx="2953228" cy="6078989"/>
          </a:xfrm>
          <a:prstGeom prst="rect">
            <a:avLst/>
          </a:prstGeom>
          <a:solidFill>
            <a:srgbClr val="92D05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sym typeface="Arial"/>
            </a:endParaRPr>
          </a:p>
        </p:txBody>
      </p:sp>
      <p:pic>
        <p:nvPicPr>
          <p:cNvPr id="8" name="图片 7">
            <a:extLst>
              <a:ext uri="{FF2B5EF4-FFF2-40B4-BE49-F238E27FC236}">
                <a16:creationId xmlns:a16="http://schemas.microsoft.com/office/drawing/2014/main" id="{F0253FF3-17C0-4DB4-BD33-A5113AA6E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920" y="0"/>
            <a:ext cx="6810375" cy="3686175"/>
          </a:xfrm>
          <a:prstGeom prst="rect">
            <a:avLst/>
          </a:prstGeom>
        </p:spPr>
      </p:pic>
      <p:sp>
        <p:nvSpPr>
          <p:cNvPr id="5" name="文本框 4">
            <a:extLst>
              <a:ext uri="{FF2B5EF4-FFF2-40B4-BE49-F238E27FC236}">
                <a16:creationId xmlns:a16="http://schemas.microsoft.com/office/drawing/2014/main" id="{8D9056B9-0B95-4213-9161-D5C1CF93447D}"/>
              </a:ext>
            </a:extLst>
          </p:cNvPr>
          <p:cNvSpPr txBox="1"/>
          <p:nvPr/>
        </p:nvSpPr>
        <p:spPr>
          <a:xfrm>
            <a:off x="839416" y="747636"/>
            <a:ext cx="3156512" cy="523220"/>
          </a:xfrm>
          <a:prstGeom prst="rect">
            <a:avLst/>
          </a:prstGeom>
          <a:noFill/>
        </p:spPr>
        <p:txBody>
          <a:bodyPr wrap="square" rtlCol="0">
            <a:spAutoFit/>
          </a:bodyPr>
          <a:lstStyle/>
          <a:p>
            <a:pPr algn="ctr"/>
            <a:r>
              <a:rPr lang="zh-CN" altLang="en-US" sz="2800" b="1" dirty="0"/>
              <a:t>小组分工及总评</a:t>
            </a:r>
          </a:p>
        </p:txBody>
      </p:sp>
      <p:sp>
        <p:nvSpPr>
          <p:cNvPr id="6" name="矩形 5">
            <a:extLst>
              <a:ext uri="{FF2B5EF4-FFF2-40B4-BE49-F238E27FC236}">
                <a16:creationId xmlns:a16="http://schemas.microsoft.com/office/drawing/2014/main" id="{7D89DFB1-38FA-491D-AC7D-1DF1E6078078}"/>
              </a:ext>
            </a:extLst>
          </p:cNvPr>
          <p:cNvSpPr/>
          <p:nvPr/>
        </p:nvSpPr>
        <p:spPr>
          <a:xfrm>
            <a:off x="7465952" y="2204864"/>
            <a:ext cx="2953228" cy="4519677"/>
          </a:xfrm>
          <a:prstGeom prst="rect">
            <a:avLst/>
          </a:prstGeom>
          <a:solidFill>
            <a:schemeClr val="accent6">
              <a:lumMod val="60000"/>
              <a:lumOff val="40000"/>
              <a:alpha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sym typeface="Arial"/>
            </a:endParaRPr>
          </a:p>
        </p:txBody>
      </p:sp>
      <p:sp>
        <p:nvSpPr>
          <p:cNvPr id="9" name="矩形 8">
            <a:extLst>
              <a:ext uri="{FF2B5EF4-FFF2-40B4-BE49-F238E27FC236}">
                <a16:creationId xmlns:a16="http://schemas.microsoft.com/office/drawing/2014/main" id="{0DB3CE72-B845-492C-B3A3-929A99FE0AF6}"/>
              </a:ext>
            </a:extLst>
          </p:cNvPr>
          <p:cNvSpPr/>
          <p:nvPr/>
        </p:nvSpPr>
        <p:spPr>
          <a:xfrm>
            <a:off x="1559496" y="1814774"/>
            <a:ext cx="2953228" cy="4884903"/>
          </a:xfrm>
          <a:prstGeom prst="rect">
            <a:avLst/>
          </a:prstGeom>
          <a:solidFill>
            <a:schemeClr val="accent1">
              <a:lumMod val="60000"/>
              <a:lumOff val="40000"/>
              <a:alpha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sym typeface="Arial"/>
            </a:endParaRPr>
          </a:p>
        </p:txBody>
      </p:sp>
      <p:sp>
        <p:nvSpPr>
          <p:cNvPr id="11" name="文本框 10">
            <a:extLst>
              <a:ext uri="{FF2B5EF4-FFF2-40B4-BE49-F238E27FC236}">
                <a16:creationId xmlns:a16="http://schemas.microsoft.com/office/drawing/2014/main" id="{0828EA91-3874-4C9B-8103-E6BEC227928E}"/>
              </a:ext>
            </a:extLst>
          </p:cNvPr>
          <p:cNvSpPr txBox="1"/>
          <p:nvPr/>
        </p:nvSpPr>
        <p:spPr>
          <a:xfrm>
            <a:off x="4814198" y="1615984"/>
            <a:ext cx="2604365" cy="4493538"/>
          </a:xfrm>
          <a:prstGeom prst="rect">
            <a:avLst/>
          </a:prstGeom>
          <a:noFill/>
        </p:spPr>
        <p:txBody>
          <a:bodyPr wrap="square" rtlCol="0">
            <a:spAutoFit/>
          </a:bodyPr>
          <a:lstStyle/>
          <a:p>
            <a:r>
              <a:rPr lang="zh-CN" altLang="en-US" sz="2200" dirty="0">
                <a:latin typeface="造字工房尚黑 G0v1 粗体" pitchFamily="50" charset="-122"/>
                <a:ea typeface="造字工房尚黑 G0v1 粗体" pitchFamily="50" charset="-122"/>
              </a:rPr>
              <a:t>组长：盛泽文</a:t>
            </a:r>
            <a:endParaRPr lang="en-US" altLang="zh-CN" sz="2200" dirty="0">
              <a:latin typeface="造字工房尚黑 G0v1 粗体" pitchFamily="50" charset="-122"/>
              <a:ea typeface="造字工房尚黑 G0v1 粗体" pitchFamily="50" charset="-122"/>
            </a:endParaRPr>
          </a:p>
          <a:p>
            <a:endParaRPr lang="en-US" altLang="zh-CN" sz="2200" dirty="0"/>
          </a:p>
          <a:p>
            <a:r>
              <a:rPr lang="zh-CN" altLang="en-US" sz="2200" dirty="0">
                <a:latin typeface="黑体" panose="02010609060101010101" pitchFamily="49" charset="-122"/>
                <a:ea typeface="黑体" panose="02010609060101010101" pitchFamily="49" charset="-122"/>
              </a:rPr>
              <a:t>负责所有</a:t>
            </a:r>
            <a:r>
              <a:rPr lang="en-US" altLang="zh-CN" sz="2200" dirty="0">
                <a:latin typeface="黑体" panose="02010609060101010101" pitchFamily="49" charset="-122"/>
                <a:ea typeface="黑体" panose="02010609060101010101" pitchFamily="49" charset="-122"/>
              </a:rPr>
              <a:t>ppt</a:t>
            </a:r>
            <a:r>
              <a:rPr lang="zh-CN" altLang="en-US" sz="2200" dirty="0">
                <a:latin typeface="黑体" panose="02010609060101010101" pitchFamily="49" charset="-122"/>
                <a:ea typeface="黑体" panose="02010609060101010101" pitchFamily="49" charset="-122"/>
              </a:rPr>
              <a:t>的主体制作、原型界面绘制、部分代码、测试计划控制、</a:t>
            </a:r>
            <a:r>
              <a:rPr lang="en-US" altLang="zh-CN" sz="2200" dirty="0">
                <a:latin typeface="黑体" panose="02010609060101010101" pitchFamily="49" charset="-122"/>
                <a:ea typeface="黑体" panose="02010609060101010101" pitchFamily="49" charset="-122"/>
              </a:rPr>
              <a:t>git</a:t>
            </a:r>
            <a:r>
              <a:rPr lang="zh-CN" altLang="en-US" sz="2200" dirty="0">
                <a:latin typeface="黑体" panose="02010609060101010101" pitchFamily="49" charset="-122"/>
                <a:ea typeface="黑体" panose="02010609060101010101" pitchFamily="49" charset="-122"/>
              </a:rPr>
              <a:t>更新</a:t>
            </a:r>
            <a:endParaRPr lang="en-US" altLang="zh-CN" sz="2200" dirty="0">
              <a:latin typeface="黑体" panose="02010609060101010101" pitchFamily="49" charset="-122"/>
              <a:ea typeface="黑体" panose="02010609060101010101" pitchFamily="49" charset="-122"/>
            </a:endParaRPr>
          </a:p>
          <a:p>
            <a:endParaRPr lang="en-US" altLang="zh-CN" sz="2200" dirty="0">
              <a:latin typeface="黑体" panose="02010609060101010101" pitchFamily="49" charset="-122"/>
              <a:ea typeface="黑体" panose="02010609060101010101" pitchFamily="49" charset="-122"/>
            </a:endParaRPr>
          </a:p>
          <a:p>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8.8/10</a:t>
            </a:r>
            <a:r>
              <a:rPr lang="zh-CN" altLang="en-US" sz="2200" dirty="0">
                <a:latin typeface="黑体" panose="02010609060101010101" pitchFamily="49" charset="-122"/>
                <a:ea typeface="黑体" panose="02010609060101010101" pitchFamily="49" charset="-122"/>
              </a:rPr>
              <a:t>分）</a:t>
            </a:r>
            <a:endParaRPr lang="en-US" altLang="zh-CN" sz="2200" dirty="0">
              <a:latin typeface="黑体" panose="02010609060101010101" pitchFamily="49" charset="-122"/>
              <a:ea typeface="黑体" panose="02010609060101010101" pitchFamily="49" charset="-122"/>
            </a:endParaRPr>
          </a:p>
          <a:p>
            <a:endParaRPr lang="en-US" altLang="zh-CN" sz="2200" dirty="0">
              <a:latin typeface="黑体" panose="02010609060101010101" pitchFamily="49" charset="-122"/>
              <a:ea typeface="黑体" panose="02010609060101010101" pitchFamily="49" charset="-122"/>
            </a:endParaRPr>
          </a:p>
          <a:p>
            <a:r>
              <a:rPr lang="zh-CN" altLang="en-US" sz="2200" dirty="0">
                <a:latin typeface="黑体" panose="02010609060101010101" pitchFamily="49" charset="-122"/>
                <a:ea typeface="黑体" panose="02010609060101010101" pitchFamily="49" charset="-122"/>
              </a:rPr>
              <a:t>评价：兢兢业业、刻苦钻研，小组的绝对主力</a:t>
            </a:r>
          </a:p>
        </p:txBody>
      </p:sp>
      <p:sp>
        <p:nvSpPr>
          <p:cNvPr id="12" name="文本框 11">
            <a:extLst>
              <a:ext uri="{FF2B5EF4-FFF2-40B4-BE49-F238E27FC236}">
                <a16:creationId xmlns:a16="http://schemas.microsoft.com/office/drawing/2014/main" id="{E4674A17-6162-4CB9-B974-9B2312DB567C}"/>
              </a:ext>
            </a:extLst>
          </p:cNvPr>
          <p:cNvSpPr txBox="1"/>
          <p:nvPr/>
        </p:nvSpPr>
        <p:spPr>
          <a:xfrm>
            <a:off x="7719928" y="2567926"/>
            <a:ext cx="2560900" cy="4154984"/>
          </a:xfrm>
          <a:prstGeom prst="rect">
            <a:avLst/>
          </a:prstGeom>
          <a:noFill/>
        </p:spPr>
        <p:txBody>
          <a:bodyPr wrap="square" rtlCol="0">
            <a:spAutoFit/>
          </a:bodyPr>
          <a:lstStyle/>
          <a:p>
            <a:r>
              <a:rPr lang="zh-CN" altLang="en-US" sz="2200" dirty="0">
                <a:latin typeface="造字工房尚黑 G0v1 粗体" pitchFamily="50" charset="-122"/>
                <a:ea typeface="造字工房尚黑 G0v1 粗体" pitchFamily="50" charset="-122"/>
              </a:rPr>
              <a:t>组员：韩宇</a:t>
            </a:r>
            <a:endParaRPr lang="en-US" altLang="zh-CN" sz="2200" dirty="0">
              <a:latin typeface="造字工房尚黑 G0v1 粗体" pitchFamily="50" charset="-122"/>
              <a:ea typeface="造字工房尚黑 G0v1 粗体" pitchFamily="50" charset="-122"/>
            </a:endParaRPr>
          </a:p>
          <a:p>
            <a:endParaRPr lang="en-US" altLang="zh-CN" sz="2200" dirty="0"/>
          </a:p>
          <a:p>
            <a:r>
              <a:rPr lang="zh-CN" altLang="en-US" sz="2200" dirty="0">
                <a:latin typeface="黑体" panose="02010609060101010101" pitchFamily="49" charset="-122"/>
                <a:ea typeface="黑体" panose="02010609060101010101" pitchFamily="49" charset="-122"/>
              </a:rPr>
              <a:t>负责文档主编写、部分图、测试工作、部分代码、会议记录者</a:t>
            </a:r>
            <a:endParaRPr lang="en-US" altLang="zh-CN" sz="2200" dirty="0">
              <a:latin typeface="黑体" panose="02010609060101010101" pitchFamily="49" charset="-122"/>
              <a:ea typeface="黑体" panose="02010609060101010101" pitchFamily="49" charset="-122"/>
            </a:endParaRPr>
          </a:p>
          <a:p>
            <a:endParaRPr lang="en-US" altLang="zh-CN" sz="2200" dirty="0">
              <a:latin typeface="黑体" panose="02010609060101010101" pitchFamily="49" charset="-122"/>
              <a:ea typeface="黑体" panose="02010609060101010101" pitchFamily="49" charset="-122"/>
            </a:endParaRPr>
          </a:p>
          <a:p>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8.2/10</a:t>
            </a:r>
            <a:r>
              <a:rPr lang="zh-CN" altLang="en-US" sz="2200" dirty="0">
                <a:latin typeface="黑体" panose="02010609060101010101" pitchFamily="49" charset="-122"/>
                <a:ea typeface="黑体" panose="02010609060101010101" pitchFamily="49" charset="-122"/>
              </a:rPr>
              <a:t>分）</a:t>
            </a:r>
            <a:endParaRPr lang="en-US" altLang="zh-CN" sz="2200" dirty="0">
              <a:latin typeface="黑体" panose="02010609060101010101" pitchFamily="49" charset="-122"/>
              <a:ea typeface="黑体" panose="02010609060101010101" pitchFamily="49" charset="-122"/>
            </a:endParaRPr>
          </a:p>
          <a:p>
            <a:endParaRPr lang="en-US" altLang="zh-CN" sz="2200" dirty="0">
              <a:latin typeface="黑体" panose="02010609060101010101" pitchFamily="49" charset="-122"/>
              <a:ea typeface="黑体" panose="02010609060101010101" pitchFamily="49" charset="-122"/>
            </a:endParaRPr>
          </a:p>
          <a:p>
            <a:r>
              <a:rPr lang="zh-CN" altLang="en-US" sz="2200" dirty="0">
                <a:latin typeface="黑体" panose="02010609060101010101" pitchFamily="49" charset="-122"/>
                <a:ea typeface="黑体" panose="02010609060101010101" pitchFamily="49" charset="-122"/>
              </a:rPr>
              <a:t>评价：勤勤恳恳，按时完成任务，小组劳模</a:t>
            </a:r>
          </a:p>
        </p:txBody>
      </p:sp>
      <p:sp>
        <p:nvSpPr>
          <p:cNvPr id="13" name="文本框 12">
            <a:extLst>
              <a:ext uri="{FF2B5EF4-FFF2-40B4-BE49-F238E27FC236}">
                <a16:creationId xmlns:a16="http://schemas.microsoft.com/office/drawing/2014/main" id="{70527203-5A8B-46B2-B35C-91F96BAE013C}"/>
              </a:ext>
            </a:extLst>
          </p:cNvPr>
          <p:cNvSpPr txBox="1"/>
          <p:nvPr/>
        </p:nvSpPr>
        <p:spPr>
          <a:xfrm>
            <a:off x="1763325" y="2229371"/>
            <a:ext cx="2768358" cy="4154984"/>
          </a:xfrm>
          <a:prstGeom prst="rect">
            <a:avLst/>
          </a:prstGeom>
          <a:noFill/>
        </p:spPr>
        <p:txBody>
          <a:bodyPr wrap="square" rtlCol="0">
            <a:spAutoFit/>
          </a:bodyPr>
          <a:lstStyle/>
          <a:p>
            <a:r>
              <a:rPr lang="zh-CN" altLang="en-US" sz="2200" dirty="0">
                <a:latin typeface="造字工房尚黑 G0v1 粗体" pitchFamily="50" charset="-122"/>
                <a:ea typeface="造字工房尚黑 G0v1 粗体" pitchFamily="50" charset="-122"/>
              </a:rPr>
              <a:t>组长：王烨涵</a:t>
            </a:r>
            <a:endParaRPr lang="en-US" altLang="zh-CN" sz="2200" dirty="0">
              <a:latin typeface="造字工房尚黑 G0v1 粗体" pitchFamily="50" charset="-122"/>
              <a:ea typeface="造字工房尚黑 G0v1 粗体" pitchFamily="50" charset="-122"/>
            </a:endParaRPr>
          </a:p>
          <a:p>
            <a:endParaRPr lang="en-US" altLang="zh-CN" sz="2200" dirty="0"/>
          </a:p>
          <a:p>
            <a:r>
              <a:rPr lang="en-US" altLang="zh-CN" sz="2200" dirty="0">
                <a:latin typeface="黑体" panose="02010609060101010101" pitchFamily="49" charset="-122"/>
                <a:ea typeface="黑体" panose="02010609060101010101" pitchFamily="49" charset="-122"/>
              </a:rPr>
              <a:t>ppt</a:t>
            </a:r>
            <a:r>
              <a:rPr lang="zh-CN" altLang="en-US" sz="2200" dirty="0">
                <a:latin typeface="黑体" panose="02010609060101010101" pitchFamily="49" charset="-122"/>
                <a:ea typeface="黑体" panose="02010609060101010101" pitchFamily="49" charset="-122"/>
              </a:rPr>
              <a:t>及文档补充、资料查找、部分代码、工作量估算、项目计划更新及部分图、对外交流</a:t>
            </a:r>
            <a:endParaRPr lang="en-US" altLang="zh-CN" sz="2200" dirty="0">
              <a:latin typeface="黑体" panose="02010609060101010101" pitchFamily="49" charset="-122"/>
              <a:ea typeface="黑体" panose="02010609060101010101" pitchFamily="49" charset="-122"/>
            </a:endParaRPr>
          </a:p>
          <a:p>
            <a:endParaRPr lang="en-US" altLang="zh-CN" sz="2200" dirty="0">
              <a:latin typeface="黑体" panose="02010609060101010101" pitchFamily="49" charset="-122"/>
              <a:ea typeface="黑体" panose="02010609060101010101" pitchFamily="49" charset="-122"/>
            </a:endParaRPr>
          </a:p>
          <a:p>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8.5/10</a:t>
            </a:r>
            <a:r>
              <a:rPr lang="zh-CN" altLang="en-US" sz="2200" dirty="0">
                <a:latin typeface="黑体" panose="02010609060101010101" pitchFamily="49" charset="-122"/>
                <a:ea typeface="黑体" panose="02010609060101010101" pitchFamily="49" charset="-122"/>
              </a:rPr>
              <a:t>分）</a:t>
            </a:r>
            <a:endParaRPr lang="en-US" altLang="zh-CN" sz="2200" dirty="0">
              <a:latin typeface="黑体" panose="02010609060101010101" pitchFamily="49" charset="-122"/>
              <a:ea typeface="黑体" panose="02010609060101010101" pitchFamily="49" charset="-122"/>
            </a:endParaRPr>
          </a:p>
          <a:p>
            <a:endParaRPr lang="en-US" altLang="zh-CN" sz="2200" dirty="0">
              <a:latin typeface="黑体" panose="02010609060101010101" pitchFamily="49" charset="-122"/>
              <a:ea typeface="黑体" panose="02010609060101010101" pitchFamily="49" charset="-122"/>
            </a:endParaRPr>
          </a:p>
          <a:p>
            <a:r>
              <a:rPr lang="zh-CN" altLang="en-US" sz="2200" dirty="0">
                <a:latin typeface="黑体" panose="02010609060101010101" pitchFamily="49" charset="-122"/>
                <a:ea typeface="黑体" panose="02010609060101010101" pitchFamily="49" charset="-122"/>
              </a:rPr>
              <a:t>评价：思想成熟，是小组的“守门员”</a:t>
            </a:r>
          </a:p>
        </p:txBody>
      </p:sp>
      <p:pic>
        <p:nvPicPr>
          <p:cNvPr id="14" name="图片 13">
            <a:extLst>
              <a:ext uri="{FF2B5EF4-FFF2-40B4-BE49-F238E27FC236}">
                <a16:creationId xmlns:a16="http://schemas.microsoft.com/office/drawing/2014/main" id="{67BC633F-4690-4E11-9073-489AF6EC02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5095" y="-1460321"/>
            <a:ext cx="2236456" cy="3275095"/>
          </a:xfrm>
          <a:prstGeom prst="rect">
            <a:avLst/>
          </a:prstGeom>
        </p:spPr>
      </p:pic>
      <p:sp>
        <p:nvSpPr>
          <p:cNvPr id="15" name="文本框 14">
            <a:extLst>
              <a:ext uri="{FF2B5EF4-FFF2-40B4-BE49-F238E27FC236}">
                <a16:creationId xmlns:a16="http://schemas.microsoft.com/office/drawing/2014/main" id="{25AC305D-A020-4358-8422-D0521723CA37}"/>
              </a:ext>
            </a:extLst>
          </p:cNvPr>
          <p:cNvSpPr txBox="1"/>
          <p:nvPr/>
        </p:nvSpPr>
        <p:spPr>
          <a:xfrm>
            <a:off x="10574075" y="6122745"/>
            <a:ext cx="1310504" cy="523220"/>
          </a:xfrm>
          <a:prstGeom prst="rect">
            <a:avLst/>
          </a:prstGeom>
          <a:noFill/>
        </p:spPr>
        <p:txBody>
          <a:bodyPr wrap="square" rtlCol="0">
            <a:spAutoFit/>
          </a:bodyPr>
          <a:lstStyle/>
          <a:p>
            <a:pPr algn="ctr"/>
            <a:r>
              <a:rPr lang="zh-CN" altLang="en-US" sz="2800" b="1" dirty="0">
                <a:hlinkClick r:id="rId4" action="ppaction://hlinksldjump"/>
              </a:rPr>
              <a:t>详细</a:t>
            </a:r>
            <a:endParaRPr lang="zh-CN" altLang="en-US" sz="2800" b="1" dirty="0"/>
          </a:p>
        </p:txBody>
      </p:sp>
    </p:spTree>
    <p:extLst>
      <p:ext uri="{BB962C8B-B14F-4D97-AF65-F5344CB8AC3E}">
        <p14:creationId xmlns:p14="http://schemas.microsoft.com/office/powerpoint/2010/main" val="42510042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500"/>
                            </p:stCondLst>
                            <p:childTnLst>
                              <p:par>
                                <p:cTn id="17" presetID="22" presetClass="entr" presetSubtype="1" fill="hold" grpId="1"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5" grpId="0"/>
      <p:bldP spid="6" grpId="0" animBg="1"/>
      <p:bldP spid="6" grpId="1" animBg="1"/>
      <p:bldP spid="9" grpId="0" animBg="1"/>
      <p:bldP spid="9" grpId="1" animBg="1"/>
      <p:bldP spid="11" grpId="0"/>
      <p:bldP spid="12" grpId="0"/>
      <p:bldP spid="13" grpId="0"/>
      <p:bldP spid="1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F6AB9FE-08DD-42D5-8D4D-48D43DF54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920" y="0"/>
            <a:ext cx="6810375" cy="3686175"/>
          </a:xfrm>
          <a:prstGeom prst="rect">
            <a:avLst/>
          </a:prstGeom>
        </p:spPr>
      </p:pic>
      <p:graphicFrame>
        <p:nvGraphicFramePr>
          <p:cNvPr id="4" name="表格 3">
            <a:extLst>
              <a:ext uri="{FF2B5EF4-FFF2-40B4-BE49-F238E27FC236}">
                <a16:creationId xmlns:a16="http://schemas.microsoft.com/office/drawing/2014/main" id="{82250C50-FE78-44B1-98B6-D421BE4612F6}"/>
              </a:ext>
            </a:extLst>
          </p:cNvPr>
          <p:cNvGraphicFramePr>
            <a:graphicFrameLocks noGrp="1"/>
          </p:cNvGraphicFramePr>
          <p:nvPr>
            <p:extLst>
              <p:ext uri="{D42A27DB-BD31-4B8C-83A1-F6EECF244321}">
                <p14:modId xmlns:p14="http://schemas.microsoft.com/office/powerpoint/2010/main" val="2665788029"/>
              </p:ext>
            </p:extLst>
          </p:nvPr>
        </p:nvGraphicFramePr>
        <p:xfrm>
          <a:off x="2825282" y="1462095"/>
          <a:ext cx="6541436" cy="5943432"/>
        </p:xfrm>
        <a:graphic>
          <a:graphicData uri="http://schemas.openxmlformats.org/drawingml/2006/table">
            <a:tbl>
              <a:tblPr/>
              <a:tblGrid>
                <a:gridCol w="6541436">
                  <a:extLst>
                    <a:ext uri="{9D8B030D-6E8A-4147-A177-3AD203B41FA5}">
                      <a16:colId xmlns:a16="http://schemas.microsoft.com/office/drawing/2014/main" val="124173758"/>
                    </a:ext>
                  </a:extLst>
                </a:gridCol>
              </a:tblGrid>
              <a:tr h="2433412">
                <a:tc>
                  <a:txBody>
                    <a:bodyPr/>
                    <a:lstStyle/>
                    <a:p>
                      <a:pPr algn="just">
                        <a:lnSpc>
                          <a:spcPts val="2600"/>
                        </a:lnSpc>
                        <a:spcAft>
                          <a:spcPts val="0"/>
                        </a:spcAft>
                      </a:pPr>
                      <a:r>
                        <a:rPr lang="zh-CN" sz="1600" kern="100" dirty="0">
                          <a:effectLst/>
                          <a:latin typeface="Times New Roman" panose="02020603050405020304" pitchFamily="18" charset="0"/>
                          <a:ea typeface="宋体" panose="02010600030101010101" pitchFamily="2" charset="-122"/>
                        </a:rPr>
                        <a:t>会议名称</a:t>
                      </a:r>
                      <a:r>
                        <a:rPr lang="en-US" sz="1600" kern="100" dirty="0">
                          <a:effectLst/>
                          <a:latin typeface="Times New Roman" panose="02020603050405020304" pitchFamily="18" charset="0"/>
                          <a:ea typeface="宋体" panose="02010600030101010101" pitchFamily="2" charset="-122"/>
                        </a:rPr>
                        <a:t>:</a:t>
                      </a:r>
                      <a:r>
                        <a:rPr lang="en-US" sz="1600" u="sng" kern="100" dirty="0">
                          <a:effectLst/>
                          <a:latin typeface="Times New Roman" panose="02020603050405020304" pitchFamily="18" charset="0"/>
                          <a:ea typeface="宋体" panose="02010600030101010101" pitchFamily="2" charset="-122"/>
                        </a:rPr>
                        <a:t>             </a:t>
                      </a:r>
                      <a:r>
                        <a:rPr lang="zh-CN" sz="1600" u="sng" kern="100" dirty="0">
                          <a:effectLst/>
                          <a:latin typeface="Times New Roman" panose="02020603050405020304" pitchFamily="18" charset="0"/>
                          <a:ea typeface="宋体" panose="02010600030101010101" pitchFamily="2" charset="-122"/>
                        </a:rPr>
                        <a:t>最终阶段</a:t>
                      </a:r>
                      <a:r>
                        <a:rPr lang="en-US" sz="1600" u="sng" kern="100" dirty="0">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p>
                      <a:pPr algn="just">
                        <a:lnSpc>
                          <a:spcPts val="2600"/>
                        </a:lnSpc>
                        <a:spcAft>
                          <a:spcPts val="0"/>
                        </a:spcAft>
                      </a:pPr>
                      <a:r>
                        <a:rPr lang="zh-CN" sz="1600" kern="100" dirty="0">
                          <a:effectLst/>
                          <a:latin typeface="Times New Roman" panose="02020603050405020304" pitchFamily="18" charset="0"/>
                          <a:ea typeface="宋体" panose="02010600030101010101" pitchFamily="2" charset="-122"/>
                        </a:rPr>
                        <a:t>会议时间</a:t>
                      </a:r>
                      <a:r>
                        <a:rPr lang="en-US" sz="1600" kern="100" dirty="0">
                          <a:effectLst/>
                          <a:latin typeface="Times New Roman" panose="02020603050405020304" pitchFamily="18" charset="0"/>
                          <a:ea typeface="宋体" panose="02010600030101010101" pitchFamily="2" charset="-122"/>
                        </a:rPr>
                        <a:t>:</a:t>
                      </a:r>
                      <a:r>
                        <a:rPr lang="en-US" sz="1600" u="sng" kern="100" dirty="0">
                          <a:effectLst/>
                          <a:latin typeface="Times New Roman" panose="02020603050405020304" pitchFamily="18" charset="0"/>
                          <a:ea typeface="宋体" panose="02010600030101010101" pitchFamily="2" charset="-122"/>
                        </a:rPr>
                        <a:t>    2019.6.15 19</a:t>
                      </a:r>
                      <a:r>
                        <a:rPr lang="zh-CN" sz="1600" u="sng" kern="100" dirty="0">
                          <a:effectLst/>
                          <a:latin typeface="Times New Roman" panose="02020603050405020304" pitchFamily="18" charset="0"/>
                          <a:ea typeface="宋体" panose="02010600030101010101" pitchFamily="2" charset="-122"/>
                        </a:rPr>
                        <a:t>：</a:t>
                      </a:r>
                      <a:r>
                        <a:rPr lang="en-US" sz="1600" u="sng" kern="100" dirty="0">
                          <a:effectLst/>
                          <a:latin typeface="Times New Roman" panose="02020603050405020304" pitchFamily="18" charset="0"/>
                          <a:ea typeface="宋体" panose="02010600030101010101" pitchFamily="2" charset="-122"/>
                        </a:rPr>
                        <a:t>00~20</a:t>
                      </a:r>
                      <a:r>
                        <a:rPr lang="zh-CN" sz="1600" u="sng" kern="100" dirty="0">
                          <a:effectLst/>
                          <a:latin typeface="Times New Roman" panose="02020603050405020304" pitchFamily="18" charset="0"/>
                          <a:ea typeface="宋体" panose="02010600030101010101" pitchFamily="2" charset="-122"/>
                        </a:rPr>
                        <a:t>：</a:t>
                      </a:r>
                      <a:r>
                        <a:rPr lang="en-US" sz="1600" u="sng" kern="100" dirty="0">
                          <a:effectLst/>
                          <a:latin typeface="Times New Roman" panose="02020603050405020304" pitchFamily="18" charset="0"/>
                          <a:ea typeface="宋体" panose="02010600030101010101" pitchFamily="2" charset="-122"/>
                        </a:rPr>
                        <a:t>00  </a:t>
                      </a:r>
                      <a:r>
                        <a:rPr lang="zh-CN" sz="1600" kern="100" dirty="0">
                          <a:effectLst/>
                          <a:latin typeface="Times New Roman" panose="02020603050405020304" pitchFamily="18" charset="0"/>
                          <a:ea typeface="宋体" panose="02010600030101010101" pitchFamily="2" charset="-122"/>
                        </a:rPr>
                        <a:t>会议地点</a:t>
                      </a:r>
                      <a:r>
                        <a:rPr lang="en-US" sz="1600" kern="100" dirty="0">
                          <a:effectLst/>
                          <a:latin typeface="Times New Roman" panose="02020603050405020304" pitchFamily="18" charset="0"/>
                          <a:ea typeface="宋体" panose="02010600030101010101" pitchFamily="2" charset="-122"/>
                        </a:rPr>
                        <a:t>:</a:t>
                      </a:r>
                      <a:r>
                        <a:rPr lang="en-US" sz="1600" u="sng" kern="100" dirty="0">
                          <a:effectLst/>
                          <a:latin typeface="Times New Roman" panose="02020603050405020304" pitchFamily="18" charset="0"/>
                          <a:ea typeface="宋体" panose="02010600030101010101" pitchFamily="2" charset="-122"/>
                        </a:rPr>
                        <a:t>     </a:t>
                      </a:r>
                      <a:r>
                        <a:rPr lang="zh-CN" sz="1600" u="sng" kern="100" dirty="0">
                          <a:effectLst/>
                          <a:latin typeface="Times New Roman" panose="02020603050405020304" pitchFamily="18" charset="0"/>
                          <a:ea typeface="宋体" panose="02010600030101010101" pitchFamily="2" charset="-122"/>
                        </a:rPr>
                        <a:t>明德</a:t>
                      </a:r>
                      <a:r>
                        <a:rPr lang="en-US" sz="1600" u="sng" kern="100" dirty="0">
                          <a:effectLst/>
                          <a:latin typeface="Times New Roman" panose="02020603050405020304" pitchFamily="18" charset="0"/>
                          <a:ea typeface="宋体" panose="02010600030101010101" pitchFamily="2" charset="-122"/>
                        </a:rPr>
                        <a:t>1-627         </a:t>
                      </a:r>
                      <a:endParaRPr lang="zh-CN" sz="1200" kern="100" dirty="0">
                        <a:effectLst/>
                        <a:latin typeface="Times New Roman" panose="02020603050405020304" pitchFamily="18" charset="0"/>
                        <a:ea typeface="宋体" panose="02010600030101010101" pitchFamily="2" charset="-122"/>
                      </a:endParaRPr>
                    </a:p>
                    <a:p>
                      <a:pPr algn="just">
                        <a:lnSpc>
                          <a:spcPts val="2600"/>
                        </a:lnSpc>
                        <a:spcAft>
                          <a:spcPts val="0"/>
                        </a:spcAft>
                      </a:pPr>
                      <a:r>
                        <a:rPr lang="zh-CN" sz="1600" kern="100" dirty="0">
                          <a:effectLst/>
                          <a:latin typeface="Times New Roman" panose="02020603050405020304" pitchFamily="18" charset="0"/>
                          <a:ea typeface="宋体" panose="02010600030101010101" pitchFamily="2" charset="-122"/>
                        </a:rPr>
                        <a:t>应到人数</a:t>
                      </a:r>
                      <a:r>
                        <a:rPr lang="en-US" sz="1600" kern="100" dirty="0">
                          <a:effectLst/>
                          <a:latin typeface="Times New Roman" panose="02020603050405020304" pitchFamily="18" charset="0"/>
                          <a:ea typeface="宋体" panose="02010600030101010101" pitchFamily="2" charset="-122"/>
                        </a:rPr>
                        <a:t>:</a:t>
                      </a:r>
                      <a:r>
                        <a:rPr lang="en-US" sz="1600" u="sng" kern="100" dirty="0">
                          <a:effectLst/>
                          <a:latin typeface="Times New Roman" panose="02020603050405020304" pitchFamily="18" charset="0"/>
                          <a:ea typeface="宋体" panose="02010600030101010101" pitchFamily="2" charset="-122"/>
                        </a:rPr>
                        <a:t>   3  </a:t>
                      </a:r>
                      <a:r>
                        <a:rPr lang="zh-CN" sz="1600" kern="100" dirty="0">
                          <a:effectLst/>
                          <a:latin typeface="Times New Roman" panose="02020603050405020304" pitchFamily="18" charset="0"/>
                          <a:ea typeface="宋体" panose="02010600030101010101" pitchFamily="2" charset="-122"/>
                        </a:rPr>
                        <a:t>实到人数</a:t>
                      </a:r>
                      <a:r>
                        <a:rPr lang="en-US" sz="1600" kern="100" dirty="0">
                          <a:effectLst/>
                          <a:latin typeface="Times New Roman" panose="02020603050405020304" pitchFamily="18" charset="0"/>
                          <a:ea typeface="宋体" panose="02010600030101010101" pitchFamily="2" charset="-122"/>
                        </a:rPr>
                        <a:t>:</a:t>
                      </a:r>
                      <a:r>
                        <a:rPr lang="en-US" sz="1600" u="sng" kern="100" dirty="0">
                          <a:effectLst/>
                          <a:latin typeface="Times New Roman" panose="02020603050405020304" pitchFamily="18" charset="0"/>
                          <a:ea typeface="宋体" panose="02010600030101010101" pitchFamily="2" charset="-122"/>
                        </a:rPr>
                        <a:t>   3    </a:t>
                      </a:r>
                      <a:r>
                        <a:rPr lang="zh-CN" sz="1600" kern="100" dirty="0">
                          <a:effectLst/>
                          <a:latin typeface="Times New Roman" panose="02020603050405020304" pitchFamily="18" charset="0"/>
                          <a:ea typeface="宋体" panose="02010600030101010101" pitchFamily="2" charset="-122"/>
                        </a:rPr>
                        <a:t>缺席及原因</a:t>
                      </a:r>
                      <a:r>
                        <a:rPr lang="en-US" sz="1600" kern="100" dirty="0">
                          <a:effectLst/>
                          <a:latin typeface="Times New Roman" panose="02020603050405020304" pitchFamily="18" charset="0"/>
                          <a:ea typeface="宋体" panose="02010600030101010101" pitchFamily="2" charset="-122"/>
                        </a:rPr>
                        <a:t>:</a:t>
                      </a:r>
                      <a:r>
                        <a:rPr lang="en-US" sz="1600" u="sng" kern="100" dirty="0">
                          <a:effectLst/>
                          <a:latin typeface="Times New Roman" panose="02020603050405020304" pitchFamily="18" charset="0"/>
                          <a:ea typeface="宋体" panose="02010600030101010101" pitchFamily="2" charset="-122"/>
                        </a:rPr>
                        <a:t>      </a:t>
                      </a:r>
                      <a:r>
                        <a:rPr lang="zh-CN" sz="1600" u="sng" kern="100" dirty="0">
                          <a:effectLst/>
                          <a:latin typeface="Times New Roman" panose="02020603050405020304" pitchFamily="18" charset="0"/>
                          <a:ea typeface="宋体" panose="02010600030101010101" pitchFamily="2" charset="-122"/>
                        </a:rPr>
                        <a:t>无</a:t>
                      </a:r>
                      <a:r>
                        <a:rPr lang="en-US" sz="1600" u="sng" kern="100" dirty="0">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p>
                      <a:pPr algn="just">
                        <a:lnSpc>
                          <a:spcPts val="2600"/>
                        </a:lnSpc>
                        <a:spcAft>
                          <a:spcPts val="0"/>
                        </a:spcAft>
                      </a:pPr>
                      <a:r>
                        <a:rPr lang="zh-CN" sz="1600" kern="100" dirty="0">
                          <a:effectLst/>
                          <a:latin typeface="Times New Roman" panose="02020603050405020304" pitchFamily="18" charset="0"/>
                          <a:ea typeface="宋体" panose="02010600030101010101" pitchFamily="2" charset="-122"/>
                        </a:rPr>
                        <a:t>到会人员签到</a:t>
                      </a:r>
                      <a:r>
                        <a:rPr lang="en-US" sz="1600" kern="100" dirty="0">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p>
                      <a:pPr algn="just">
                        <a:lnSpc>
                          <a:spcPts val="2600"/>
                        </a:lnSpc>
                        <a:spcAft>
                          <a:spcPts val="0"/>
                        </a:spcAft>
                      </a:pPr>
                      <a:r>
                        <a:rPr lang="en-US" sz="1400" kern="100" dirty="0">
                          <a:effectLst/>
                          <a:latin typeface="Times New Roman" panose="02020603050405020304" pitchFamily="18" charset="0"/>
                          <a:ea typeface="宋体" panose="02010600030101010101" pitchFamily="2" charset="-122"/>
                        </a:rPr>
                        <a:t> </a:t>
                      </a:r>
                      <a:r>
                        <a:rPr lang="en-US" sz="1400" u="sng" kern="100" dirty="0">
                          <a:effectLst/>
                          <a:latin typeface="Times New Roman" panose="02020603050405020304" pitchFamily="18" charset="0"/>
                          <a:ea typeface="宋体" panose="02010600030101010101" pitchFamily="2" charset="-122"/>
                        </a:rPr>
                        <a:t>     </a:t>
                      </a:r>
                      <a:r>
                        <a:rPr lang="zh-CN" sz="1400" u="sng" kern="100" dirty="0">
                          <a:effectLst/>
                          <a:latin typeface="Times New Roman" panose="02020603050405020304" pitchFamily="18" charset="0"/>
                          <a:ea typeface="宋体" panose="02010600030101010101" pitchFamily="2" charset="-122"/>
                        </a:rPr>
                        <a:t>王烨涵  韩宇  盛泽文</a:t>
                      </a:r>
                      <a:r>
                        <a:rPr lang="en-US" sz="1400" u="sng" kern="100" dirty="0">
                          <a:effectLst/>
                          <a:latin typeface="Times New Roman" panose="02020603050405020304" pitchFamily="18" charset="0"/>
                          <a:ea typeface="宋体" panose="02010600030101010101" pitchFamily="2" charset="-122"/>
                        </a:rPr>
                        <a:t>                                                               </a:t>
                      </a:r>
                      <a:r>
                        <a:rPr lang="en-US" sz="1400" kern="100" dirty="0">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p>
                      <a:pPr algn="just">
                        <a:lnSpc>
                          <a:spcPts val="2600"/>
                        </a:lnSpc>
                        <a:spcAft>
                          <a:spcPts val="0"/>
                        </a:spcAft>
                      </a:pPr>
                      <a:r>
                        <a:rPr lang="en-US" sz="1400" kern="100" dirty="0">
                          <a:effectLst/>
                          <a:latin typeface="Times New Roman" panose="02020603050405020304" pitchFamily="18" charset="0"/>
                          <a:ea typeface="宋体" panose="02010600030101010101" pitchFamily="2" charset="-122"/>
                        </a:rPr>
                        <a:t> </a:t>
                      </a:r>
                      <a:r>
                        <a:rPr lang="en-US" sz="1400" u="sng" kern="100" dirty="0">
                          <a:effectLst/>
                          <a:latin typeface="Times New Roman" panose="02020603050405020304" pitchFamily="18" charset="0"/>
                          <a:ea typeface="宋体" panose="02010600030101010101" pitchFamily="2" charset="-122"/>
                        </a:rPr>
                        <a:t>                             </a:t>
                      </a:r>
                      <a:r>
                        <a:rPr lang="en-US" sz="1600" u="sng" kern="100" dirty="0">
                          <a:effectLst/>
                          <a:latin typeface="Times New Roman" panose="02020603050405020304" pitchFamily="18" charset="0"/>
                          <a:ea typeface="宋体" panose="02010600030101010101" pitchFamily="2" charset="-122"/>
                        </a:rPr>
                        <a:t>                                     </a:t>
                      </a:r>
                      <a:r>
                        <a:rPr lang="en-US" sz="1600" kern="100" dirty="0">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txBody>
                  <a:tcPr marL="39931" marR="399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63448"/>
                  </a:ext>
                </a:extLst>
              </a:tr>
              <a:tr h="3510020">
                <a:tc>
                  <a:txBody>
                    <a:bodyPr/>
                    <a:lstStyle/>
                    <a:p>
                      <a:pPr algn="l">
                        <a:lnSpc>
                          <a:spcPts val="2000"/>
                        </a:lnSpc>
                        <a:spcAft>
                          <a:spcPts val="0"/>
                        </a:spcAft>
                      </a:pPr>
                      <a:r>
                        <a:rPr lang="zh-CN" sz="1600" kern="100" dirty="0">
                          <a:effectLst/>
                          <a:latin typeface="Times New Roman" panose="02020603050405020304" pitchFamily="18" charset="0"/>
                          <a:ea typeface="宋体" panose="02010600030101010101" pitchFamily="2" charset="-122"/>
                        </a:rPr>
                        <a:t>总结：</a:t>
                      </a:r>
                      <a:endParaRPr lang="zh-CN" sz="1200" kern="100" dirty="0">
                        <a:effectLst/>
                        <a:latin typeface="Times New Roman" panose="02020603050405020304" pitchFamily="18" charset="0"/>
                        <a:ea typeface="宋体" panose="02010600030101010101" pitchFamily="2" charset="-122"/>
                      </a:endParaRPr>
                    </a:p>
                    <a:p>
                      <a:pPr algn="l">
                        <a:lnSpc>
                          <a:spcPts val="2000"/>
                        </a:lnSpc>
                        <a:spcAft>
                          <a:spcPts val="0"/>
                        </a:spcAft>
                      </a:pPr>
                      <a:r>
                        <a:rPr lang="zh-CN" sz="1600" kern="100" dirty="0">
                          <a:effectLst/>
                          <a:latin typeface="Times New Roman" panose="02020603050405020304" pitchFamily="18" charset="0"/>
                          <a:ea typeface="宋体" panose="02010600030101010101" pitchFamily="2" charset="-122"/>
                        </a:rPr>
                        <a:t>上一周我们小组针对测试计划进行了总结，在代码方面继续修改并完善，努力达到杨老师的要求。总体工作比较认真，由于期末考来临，用在小程序上的时间减少了点。这周末我们将完成杨老师的要求</a:t>
                      </a:r>
                      <a:endParaRPr lang="zh-CN" sz="1200" kern="100" dirty="0">
                        <a:effectLst/>
                        <a:latin typeface="Times New Roman" panose="02020603050405020304" pitchFamily="18" charset="0"/>
                        <a:ea typeface="宋体" panose="02010600030101010101" pitchFamily="2" charset="-122"/>
                      </a:endParaRPr>
                    </a:p>
                    <a:p>
                      <a:pPr algn="l">
                        <a:lnSpc>
                          <a:spcPts val="2000"/>
                        </a:lnSpc>
                        <a:spcAft>
                          <a:spcPts val="0"/>
                        </a:spcAft>
                      </a:pPr>
                      <a:r>
                        <a:rPr lang="en-US" sz="1600" kern="100" dirty="0">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p>
                      <a:pPr algn="l">
                        <a:lnSpc>
                          <a:spcPts val="2000"/>
                        </a:lnSpc>
                        <a:spcAft>
                          <a:spcPts val="0"/>
                        </a:spcAft>
                      </a:pPr>
                      <a:r>
                        <a:rPr lang="zh-CN" sz="1600" kern="100" dirty="0">
                          <a:effectLst/>
                          <a:latin typeface="Times New Roman" panose="02020603050405020304" pitchFamily="18" charset="0"/>
                          <a:ea typeface="宋体" panose="02010600030101010101" pitchFamily="2" charset="-122"/>
                        </a:rPr>
                        <a:t>会议议题及内容</a:t>
                      </a:r>
                      <a:r>
                        <a:rPr lang="en-US" sz="1600" kern="100" dirty="0">
                          <a:effectLst/>
                          <a:latin typeface="Times New Roman" panose="02020603050405020304" pitchFamily="18" charset="0"/>
                          <a:ea typeface="宋体" panose="02010600030101010101" pitchFamily="2" charset="-122"/>
                        </a:rPr>
                        <a:t>:</a:t>
                      </a:r>
                      <a:endParaRPr lang="zh-CN" sz="1200" kern="100" dirty="0">
                        <a:effectLst/>
                        <a:latin typeface="Times New Roman" panose="02020603050405020304" pitchFamily="18" charset="0"/>
                        <a:ea typeface="宋体" panose="02010600030101010101" pitchFamily="2" charset="-122"/>
                      </a:endParaRPr>
                    </a:p>
                    <a:p>
                      <a:pPr marL="342900" lvl="0" indent="-342900" algn="l">
                        <a:lnSpc>
                          <a:spcPts val="2000"/>
                        </a:lnSpc>
                        <a:spcAft>
                          <a:spcPts val="0"/>
                        </a:spcAft>
                        <a:buFont typeface="+mj-lt"/>
                        <a:buAutoNum type="arabicPeriod"/>
                        <a:tabLst>
                          <a:tab pos="198120" algn="l"/>
                        </a:tabLst>
                      </a:pPr>
                      <a:r>
                        <a:rPr lang="zh-CN" sz="1600" kern="100" dirty="0">
                          <a:effectLst/>
                          <a:latin typeface="Times New Roman" panose="02020603050405020304" pitchFamily="18" charset="0"/>
                          <a:ea typeface="宋体" panose="02010600030101010101" pitchFamily="2" charset="-122"/>
                        </a:rPr>
                        <a:t>对上周的工作进行总结和评价</a:t>
                      </a:r>
                      <a:endParaRPr lang="zh-CN" sz="1200" kern="100" dirty="0">
                        <a:effectLst/>
                        <a:latin typeface="Times New Roman" panose="02020603050405020304" pitchFamily="18" charset="0"/>
                        <a:ea typeface="宋体" panose="02010600030101010101" pitchFamily="2" charset="-122"/>
                      </a:endParaRPr>
                    </a:p>
                    <a:p>
                      <a:pPr marL="342900" lvl="0" indent="-342900" algn="l">
                        <a:lnSpc>
                          <a:spcPts val="2000"/>
                        </a:lnSpc>
                        <a:spcAft>
                          <a:spcPts val="0"/>
                        </a:spcAft>
                        <a:buFont typeface="+mj-lt"/>
                        <a:buAutoNum type="arabicPeriod"/>
                        <a:tabLst>
                          <a:tab pos="198120" algn="l"/>
                        </a:tabLst>
                      </a:pPr>
                      <a:r>
                        <a:rPr lang="zh-CN" sz="1600" kern="100" dirty="0">
                          <a:effectLst/>
                          <a:latin typeface="Times New Roman" panose="02020603050405020304" pitchFamily="18" charset="0"/>
                          <a:ea typeface="宋体" panose="02010600030101010101" pitchFamily="2" charset="-122"/>
                        </a:rPr>
                        <a:t>部署这周的任务</a:t>
                      </a:r>
                      <a:endParaRPr lang="zh-CN" sz="1200" kern="100" dirty="0">
                        <a:effectLst/>
                        <a:latin typeface="Times New Roman" panose="02020603050405020304" pitchFamily="18" charset="0"/>
                        <a:ea typeface="宋体" panose="02010600030101010101" pitchFamily="2" charset="-122"/>
                      </a:endParaRPr>
                    </a:p>
                    <a:p>
                      <a:pPr marL="342900" lvl="0" indent="-342900" algn="l">
                        <a:lnSpc>
                          <a:spcPts val="2000"/>
                        </a:lnSpc>
                        <a:spcAft>
                          <a:spcPts val="0"/>
                        </a:spcAft>
                        <a:buFont typeface="+mj-lt"/>
                        <a:buAutoNum type="arabicPeriod"/>
                        <a:tabLst>
                          <a:tab pos="198120" algn="l"/>
                        </a:tabLst>
                      </a:pPr>
                      <a:r>
                        <a:rPr lang="zh-CN" sz="1600" kern="100" dirty="0">
                          <a:effectLst/>
                          <a:latin typeface="Times New Roman" panose="02020603050405020304" pitchFamily="18" charset="0"/>
                          <a:ea typeface="宋体" panose="02010600030101010101" pitchFamily="2" charset="-122"/>
                        </a:rPr>
                        <a:t>完成总评所需的工作以及继续完善我们的小程序</a:t>
                      </a:r>
                      <a:endParaRPr lang="zh-CN" sz="1200" kern="100" dirty="0">
                        <a:effectLst/>
                        <a:latin typeface="Times New Roman" panose="02020603050405020304" pitchFamily="18" charset="0"/>
                        <a:ea typeface="宋体" panose="02010600030101010101" pitchFamily="2" charset="-122"/>
                      </a:endParaRPr>
                    </a:p>
                    <a:p>
                      <a:pPr algn="just">
                        <a:lnSpc>
                          <a:spcPts val="2000"/>
                        </a:lnSpc>
                        <a:spcAft>
                          <a:spcPts val="0"/>
                        </a:spcAft>
                      </a:pPr>
                      <a:r>
                        <a:rPr lang="en-US" sz="1600" kern="100" dirty="0">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p>
                      <a:pPr indent="3556000" algn="just">
                        <a:lnSpc>
                          <a:spcPts val="2000"/>
                        </a:lnSpc>
                        <a:spcAft>
                          <a:spcPts val="0"/>
                        </a:spcAft>
                      </a:pPr>
                      <a:r>
                        <a:rPr lang="en-US" sz="1600" kern="100" dirty="0">
                          <a:effectLst/>
                          <a:latin typeface="Times New Roman" panose="02020603050405020304" pitchFamily="18" charset="0"/>
                          <a:ea typeface="宋体" panose="02010600030101010101" pitchFamily="2" charset="-122"/>
                        </a:rPr>
                        <a:t>     </a:t>
                      </a:r>
                      <a:r>
                        <a:rPr lang="zh-CN" sz="1600" kern="100" dirty="0">
                          <a:effectLst/>
                          <a:latin typeface="Times New Roman" panose="02020603050405020304" pitchFamily="18" charset="0"/>
                          <a:ea typeface="宋体" panose="02010600030101010101" pitchFamily="2" charset="-122"/>
                        </a:rPr>
                        <a:t>记录人：盛泽文</a:t>
                      </a:r>
                      <a:endParaRPr lang="zh-CN" sz="1200" kern="100" dirty="0">
                        <a:effectLst/>
                        <a:latin typeface="Times New Roman" panose="02020603050405020304" pitchFamily="18" charset="0"/>
                        <a:ea typeface="宋体" panose="02010600030101010101" pitchFamily="2" charset="-122"/>
                      </a:endParaRPr>
                    </a:p>
                  </a:txBody>
                  <a:tcPr marL="39931" marR="399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988609"/>
                  </a:ext>
                </a:extLst>
              </a:tr>
            </a:tbl>
          </a:graphicData>
        </a:graphic>
      </p:graphicFrame>
      <p:sp>
        <p:nvSpPr>
          <p:cNvPr id="5" name="文本框 4">
            <a:extLst>
              <a:ext uri="{FF2B5EF4-FFF2-40B4-BE49-F238E27FC236}">
                <a16:creationId xmlns:a16="http://schemas.microsoft.com/office/drawing/2014/main" id="{49AC1386-ABB4-4802-BDE9-2AA27C7A5C77}"/>
              </a:ext>
            </a:extLst>
          </p:cNvPr>
          <p:cNvSpPr txBox="1"/>
          <p:nvPr/>
        </p:nvSpPr>
        <p:spPr>
          <a:xfrm>
            <a:off x="839416" y="747636"/>
            <a:ext cx="3156512" cy="523220"/>
          </a:xfrm>
          <a:prstGeom prst="rect">
            <a:avLst/>
          </a:prstGeom>
          <a:noFill/>
        </p:spPr>
        <p:txBody>
          <a:bodyPr wrap="square" rtlCol="0">
            <a:spAutoFit/>
          </a:bodyPr>
          <a:lstStyle/>
          <a:p>
            <a:pPr algn="ctr"/>
            <a:r>
              <a:rPr lang="zh-CN" altLang="en-US" sz="2800" b="1" dirty="0"/>
              <a:t>会议记录</a:t>
            </a:r>
          </a:p>
        </p:txBody>
      </p:sp>
      <p:pic>
        <p:nvPicPr>
          <p:cNvPr id="7" name="图片 6">
            <a:extLst>
              <a:ext uri="{FF2B5EF4-FFF2-40B4-BE49-F238E27FC236}">
                <a16:creationId xmlns:a16="http://schemas.microsoft.com/office/drawing/2014/main" id="{C6FAF65D-F0AC-4A4D-A3D0-2A425062F7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5095" y="-1460321"/>
            <a:ext cx="2236456" cy="3275095"/>
          </a:xfrm>
          <a:prstGeom prst="rect">
            <a:avLst/>
          </a:prstGeom>
        </p:spPr>
      </p:pic>
    </p:spTree>
    <p:extLst>
      <p:ext uri="{BB962C8B-B14F-4D97-AF65-F5344CB8AC3E}">
        <p14:creationId xmlns:p14="http://schemas.microsoft.com/office/powerpoint/2010/main" val="947694859"/>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8BA1B68-D650-415B-AEAB-88B3BF56B239}"/>
              </a:ext>
            </a:extLst>
          </p:cNvPr>
          <p:cNvSpPr/>
          <p:nvPr/>
        </p:nvSpPr>
        <p:spPr>
          <a:xfrm>
            <a:off x="718408" y="757902"/>
            <a:ext cx="1826141" cy="604781"/>
          </a:xfrm>
          <a:prstGeom prst="rect">
            <a:avLst/>
          </a:prstGeom>
        </p:spPr>
        <p:txBody>
          <a:bodyPr wrap="none">
            <a:spAutoFit/>
          </a:bodyPr>
          <a:lstStyle/>
          <a:p>
            <a:pPr lvl="0">
              <a:lnSpc>
                <a:spcPct val="120000"/>
              </a:lnSpc>
              <a:defRPr/>
            </a:pPr>
            <a:r>
              <a:rPr lang="zh-CN" altLang="en-US" sz="3200" dirty="0">
                <a:solidFill>
                  <a:prstClr val="black"/>
                </a:solidFill>
                <a:latin typeface="黑体" panose="02010609060101010101" pitchFamily="49" charset="-122"/>
                <a:ea typeface="黑体" panose="02010609060101010101" pitchFamily="49" charset="-122"/>
                <a:cs typeface="Arial" panose="020B0604020202020204" pitchFamily="34" charset="0"/>
              </a:rPr>
              <a:t>参考资料</a:t>
            </a:r>
            <a:endParaRPr lang="en-US" altLang="zh-CN" sz="3200" dirty="0">
              <a:solidFill>
                <a:prstClr val="black"/>
              </a:solidFill>
              <a:latin typeface="黑体" panose="02010609060101010101" pitchFamily="49" charset="-122"/>
              <a:ea typeface="黑体" panose="02010609060101010101" pitchFamily="49" charset="-122"/>
              <a:cs typeface="Arial" panose="020B0604020202020204" pitchFamily="34" charset="0"/>
            </a:endParaRPr>
          </a:p>
        </p:txBody>
      </p:sp>
      <p:pic>
        <p:nvPicPr>
          <p:cNvPr id="8" name="图片 7">
            <a:extLst>
              <a:ext uri="{FF2B5EF4-FFF2-40B4-BE49-F238E27FC236}">
                <a16:creationId xmlns:a16="http://schemas.microsoft.com/office/drawing/2014/main" id="{F60AFBE2-888F-4C67-B0B1-B22B88989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920" y="0"/>
            <a:ext cx="6810375" cy="3686175"/>
          </a:xfrm>
          <a:prstGeom prst="rect">
            <a:avLst/>
          </a:prstGeom>
        </p:spPr>
      </p:pic>
      <p:sp>
        <p:nvSpPr>
          <p:cNvPr id="9" name="矩形 8">
            <a:extLst>
              <a:ext uri="{FF2B5EF4-FFF2-40B4-BE49-F238E27FC236}">
                <a16:creationId xmlns:a16="http://schemas.microsoft.com/office/drawing/2014/main" id="{5BAE9678-7214-40C2-92DC-35874CFEDEF2}"/>
              </a:ext>
            </a:extLst>
          </p:cNvPr>
          <p:cNvSpPr>
            <a:spLocks noChangeArrowheads="1"/>
          </p:cNvSpPr>
          <p:nvPr/>
        </p:nvSpPr>
        <p:spPr bwMode="auto">
          <a:xfrm>
            <a:off x="1220267" y="1889752"/>
            <a:ext cx="10700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400" dirty="0">
                <a:latin typeface="+mn-ea"/>
              </a:rPr>
              <a:t>1.</a:t>
            </a:r>
            <a:r>
              <a:rPr lang="zh-CN" altLang="zh-CN" sz="2400" dirty="0"/>
              <a:t> 《微信小程序开发零基础入门》 出版社电子工业出版社</a:t>
            </a:r>
            <a:r>
              <a:rPr lang="en-US" altLang="zh-CN" sz="2400" dirty="0"/>
              <a:t>,  </a:t>
            </a:r>
            <a:r>
              <a:rPr lang="zh-CN" altLang="zh-CN" sz="2400" dirty="0"/>
              <a:t>出版时间</a:t>
            </a:r>
            <a:r>
              <a:rPr lang="en-US" altLang="zh-CN" sz="2400" dirty="0"/>
              <a:t>2017</a:t>
            </a:r>
            <a:r>
              <a:rPr lang="zh-CN" altLang="zh-CN" sz="2400" dirty="0"/>
              <a:t>年</a:t>
            </a:r>
            <a:r>
              <a:rPr lang="en-US" altLang="zh-CN" sz="2400" dirty="0"/>
              <a:t>5</a:t>
            </a:r>
            <a:r>
              <a:rPr lang="zh-CN" altLang="zh-CN" sz="2400" dirty="0"/>
              <a:t>月 </a:t>
            </a:r>
            <a:endParaRPr lang="zh-CN" altLang="en-US" sz="2400" dirty="0">
              <a:latin typeface="+mn-ea"/>
            </a:endParaRPr>
          </a:p>
        </p:txBody>
      </p:sp>
      <p:sp>
        <p:nvSpPr>
          <p:cNvPr id="10" name="矩形 9">
            <a:extLst>
              <a:ext uri="{FF2B5EF4-FFF2-40B4-BE49-F238E27FC236}">
                <a16:creationId xmlns:a16="http://schemas.microsoft.com/office/drawing/2014/main" id="{F4D8C6E2-E578-4D9A-99EB-85BCC3F70035}"/>
              </a:ext>
            </a:extLst>
          </p:cNvPr>
          <p:cNvSpPr>
            <a:spLocks noChangeArrowheads="1"/>
          </p:cNvSpPr>
          <p:nvPr/>
        </p:nvSpPr>
        <p:spPr bwMode="auto">
          <a:xfrm>
            <a:off x="1220267" y="2787963"/>
            <a:ext cx="9957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zh-CN" sz="2400" dirty="0">
                <a:latin typeface="+mn-ea"/>
              </a:rPr>
              <a:t>2. </a:t>
            </a:r>
            <a:r>
              <a:rPr lang="zh-CN" altLang="en-US" sz="2400" dirty="0">
                <a:latin typeface="+mn-ea"/>
              </a:rPr>
              <a:t>张海藩</a:t>
            </a:r>
            <a:r>
              <a:rPr lang="en-US" altLang="zh-CN" sz="2400" dirty="0">
                <a:latin typeface="+mn-ea"/>
              </a:rPr>
              <a:t>. </a:t>
            </a:r>
            <a:r>
              <a:rPr lang="zh-CN" altLang="en-US" sz="2400" dirty="0">
                <a:latin typeface="+mn-ea"/>
              </a:rPr>
              <a:t>软件工程导论（第六版）</a:t>
            </a:r>
            <a:r>
              <a:rPr lang="en-US" altLang="zh-CN" sz="2400" dirty="0">
                <a:latin typeface="+mn-ea"/>
              </a:rPr>
              <a:t>. </a:t>
            </a:r>
            <a:r>
              <a:rPr lang="zh-CN" altLang="en-US" sz="2400" dirty="0">
                <a:latin typeface="+mn-ea"/>
              </a:rPr>
              <a:t>北京</a:t>
            </a:r>
            <a:r>
              <a:rPr lang="en-US" altLang="zh-CN" sz="2400" dirty="0">
                <a:latin typeface="+mn-ea"/>
              </a:rPr>
              <a:t>:  </a:t>
            </a:r>
            <a:r>
              <a:rPr lang="zh-CN" altLang="en-US" sz="2400" dirty="0">
                <a:latin typeface="+mn-ea"/>
              </a:rPr>
              <a:t>清华大学出版社，</a:t>
            </a:r>
            <a:r>
              <a:rPr lang="en-US" altLang="zh-CN" sz="2400" dirty="0">
                <a:latin typeface="+mn-ea"/>
              </a:rPr>
              <a:t>2013</a:t>
            </a:r>
          </a:p>
        </p:txBody>
      </p:sp>
      <p:sp>
        <p:nvSpPr>
          <p:cNvPr id="6" name="矩形 5">
            <a:extLst>
              <a:ext uri="{FF2B5EF4-FFF2-40B4-BE49-F238E27FC236}">
                <a16:creationId xmlns:a16="http://schemas.microsoft.com/office/drawing/2014/main" id="{5057C07F-CD6C-4EA7-BBCF-88EFE6A88A88}"/>
              </a:ext>
            </a:extLst>
          </p:cNvPr>
          <p:cNvSpPr>
            <a:spLocks noChangeArrowheads="1"/>
          </p:cNvSpPr>
          <p:nvPr/>
        </p:nvSpPr>
        <p:spPr bwMode="auto">
          <a:xfrm>
            <a:off x="1220267" y="3774770"/>
            <a:ext cx="9957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zh-CN" sz="2400" dirty="0">
                <a:latin typeface="+mn-ea"/>
              </a:rPr>
              <a:t>3. </a:t>
            </a:r>
            <a:r>
              <a:rPr lang="zh-CN" altLang="en-US" sz="2400" dirty="0">
                <a:latin typeface="+mn-ea"/>
              </a:rPr>
              <a:t>之前所有的</a:t>
            </a:r>
            <a:r>
              <a:rPr lang="en-US" altLang="zh-CN" sz="2400" dirty="0">
                <a:latin typeface="+mn-ea"/>
              </a:rPr>
              <a:t>word</a:t>
            </a:r>
            <a:r>
              <a:rPr lang="zh-CN" altLang="en-US" sz="2400" dirty="0">
                <a:latin typeface="+mn-ea"/>
              </a:rPr>
              <a:t>和</a:t>
            </a:r>
            <a:r>
              <a:rPr lang="en-US" altLang="zh-CN" sz="2400" dirty="0">
                <a:latin typeface="+mn-ea"/>
              </a:rPr>
              <a:t>ppt</a:t>
            </a:r>
          </a:p>
        </p:txBody>
      </p:sp>
    </p:spTree>
    <p:extLst>
      <p:ext uri="{BB962C8B-B14F-4D97-AF65-F5344CB8AC3E}">
        <p14:creationId xmlns:p14="http://schemas.microsoft.com/office/powerpoint/2010/main" val="110861303"/>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6BFDD87-9EFB-4CB5-97DE-1AC298DC6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59748" y="-2018127"/>
            <a:ext cx="8072504" cy="12108759"/>
          </a:xfrm>
          <a:prstGeom prst="rect">
            <a:avLst/>
          </a:prstGeom>
        </p:spPr>
      </p:pic>
      <p:sp>
        <p:nvSpPr>
          <p:cNvPr id="13" name="矩形 12">
            <a:extLst>
              <a:ext uri="{FF2B5EF4-FFF2-40B4-BE49-F238E27FC236}">
                <a16:creationId xmlns:a16="http://schemas.microsoft.com/office/drawing/2014/main" id="{3C758E40-D573-4AFD-B327-E5D974761FF1}"/>
              </a:ext>
            </a:extLst>
          </p:cNvPr>
          <p:cNvSpPr/>
          <p:nvPr/>
        </p:nvSpPr>
        <p:spPr>
          <a:xfrm>
            <a:off x="0" y="0"/>
            <a:ext cx="12192000" cy="6858000"/>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6D750B2-0F42-48B5-8A7A-5292B5042C3D}"/>
              </a:ext>
            </a:extLst>
          </p:cNvPr>
          <p:cNvSpPr/>
          <p:nvPr/>
        </p:nvSpPr>
        <p:spPr>
          <a:xfrm>
            <a:off x="832818"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6364561-E82A-419F-859D-AC4AF2644B66}"/>
              </a:ext>
            </a:extLst>
          </p:cNvPr>
          <p:cNvSpPr/>
          <p:nvPr/>
        </p:nvSpPr>
        <p:spPr>
          <a:xfrm>
            <a:off x="4064446"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E541D99-F980-4466-ABC7-388A9C8A7B16}"/>
              </a:ext>
            </a:extLst>
          </p:cNvPr>
          <p:cNvSpPr txBox="1"/>
          <p:nvPr/>
        </p:nvSpPr>
        <p:spPr>
          <a:xfrm>
            <a:off x="2112237" y="2580721"/>
            <a:ext cx="1882196" cy="1446550"/>
          </a:xfrm>
          <a:prstGeom prst="rect">
            <a:avLst/>
          </a:prstGeom>
          <a:noFill/>
        </p:spPr>
        <p:txBody>
          <a:bodyPr wrap="square" rtlCol="0">
            <a:spAutoFit/>
          </a:bodyPr>
          <a:lstStyle/>
          <a:p>
            <a:r>
              <a:rPr lang="en-US" altLang="zh-CN" sz="8800" b="1" dirty="0">
                <a:solidFill>
                  <a:srgbClr val="807BA3"/>
                </a:solidFill>
                <a:latin typeface="黑体" panose="02010609060101010101" pitchFamily="49" charset="-122"/>
                <a:ea typeface="黑体" panose="02010609060101010101" pitchFamily="49" charset="-122"/>
              </a:rPr>
              <a:t>END</a:t>
            </a:r>
            <a:endParaRPr lang="zh-CN" altLang="en-US" sz="8800" b="1" dirty="0">
              <a:solidFill>
                <a:srgbClr val="807BA3"/>
              </a:solidFill>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D77526C-BD36-49CB-98DC-EB959F3AAF31}"/>
              </a:ext>
            </a:extLst>
          </p:cNvPr>
          <p:cNvSpPr txBox="1"/>
          <p:nvPr/>
        </p:nvSpPr>
        <p:spPr>
          <a:xfrm>
            <a:off x="494861" y="4041594"/>
            <a:ext cx="5448734" cy="60478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rPr>
              <a:t>Thanks for your watching</a:t>
            </a:r>
          </a:p>
        </p:txBody>
      </p:sp>
      <p:sp>
        <p:nvSpPr>
          <p:cNvPr id="14" name="矩形 13">
            <a:extLst>
              <a:ext uri="{FF2B5EF4-FFF2-40B4-BE49-F238E27FC236}">
                <a16:creationId xmlns:a16="http://schemas.microsoft.com/office/drawing/2014/main" id="{5863B3E8-F851-4D36-8093-880B804147CE}"/>
              </a:ext>
            </a:extLst>
          </p:cNvPr>
          <p:cNvSpPr/>
          <p:nvPr/>
        </p:nvSpPr>
        <p:spPr>
          <a:xfrm>
            <a:off x="6397322" y="1845712"/>
            <a:ext cx="4961860" cy="2181559"/>
          </a:xfrm>
          <a:prstGeom prst="rect">
            <a:avLst/>
          </a:prstGeom>
        </p:spPr>
        <p:txBody>
          <a:bodyPr wrap="square">
            <a:spAutoFit/>
          </a:bodyPr>
          <a:lstStyle/>
          <a:p>
            <a:pPr>
              <a:lnSpc>
                <a:spcPct val="180000"/>
              </a:lnSpc>
              <a:buClr>
                <a:srgbClr val="CAE877"/>
              </a:buClr>
            </a:pPr>
            <a:r>
              <a:rPr lang="en-US" altLang="zh-CN" sz="4800" b="1" dirty="0">
                <a:solidFill>
                  <a:schemeClr val="tx1">
                    <a:lumMod val="50000"/>
                    <a:lumOff val="50000"/>
                  </a:schemeClr>
                </a:solidFill>
                <a:latin typeface="华文细黑" panose="02010600040101010101" pitchFamily="2" charset="-122"/>
                <a:ea typeface="华文细黑" panose="02010600040101010101" pitchFamily="2" charset="-122"/>
                <a:sym typeface="+mn-ea"/>
              </a:rPr>
              <a:t>We are </a:t>
            </a:r>
            <a:r>
              <a:rPr lang="en-US" altLang="zh-CN" sz="8800" b="1" dirty="0">
                <a:solidFill>
                  <a:srgbClr val="FF0000"/>
                </a:solidFill>
                <a:latin typeface="华文细黑" panose="02010600040101010101" pitchFamily="2" charset="-122"/>
                <a:ea typeface="华文细黑" panose="02010600040101010101" pitchFamily="2" charset="-122"/>
                <a:sym typeface="+mn-ea"/>
              </a:rPr>
              <a:t>G03</a:t>
            </a:r>
            <a:endParaRPr lang="zh-CN" altLang="en-US" sz="8800" b="1" dirty="0">
              <a:solidFill>
                <a:srgbClr val="FF0000"/>
              </a:solidFill>
              <a:latin typeface="华文细黑" panose="02010600040101010101" pitchFamily="2" charset="-122"/>
              <a:ea typeface="华文细黑" panose="02010600040101010101" pitchFamily="2" charset="-122"/>
              <a:sym typeface="+mn-ea"/>
            </a:endParaRPr>
          </a:p>
        </p:txBody>
      </p:sp>
    </p:spTree>
    <p:extLst>
      <p:ext uri="{BB962C8B-B14F-4D97-AF65-F5344CB8AC3E}">
        <p14:creationId xmlns:p14="http://schemas.microsoft.com/office/powerpoint/2010/main" val="991791382"/>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6" grpId="0"/>
      <p:bldP spid="7" grpId="0"/>
      <p:bldP spid="7" grpId="1"/>
      <p:bldP spid="7" grpId="2"/>
      <p:bldP spid="1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DA24CCB3-5AA7-4F58-B0BE-92A7CB5FBC6A}"/>
              </a:ext>
            </a:extLst>
          </p:cNvPr>
          <p:cNvGraphicFramePr>
            <a:graphicFrameLocks noGrp="1"/>
          </p:cNvGraphicFramePr>
          <p:nvPr>
            <p:extLst>
              <p:ext uri="{D42A27DB-BD31-4B8C-83A1-F6EECF244321}">
                <p14:modId xmlns:p14="http://schemas.microsoft.com/office/powerpoint/2010/main" val="4079005903"/>
              </p:ext>
            </p:extLst>
          </p:nvPr>
        </p:nvGraphicFramePr>
        <p:xfrm>
          <a:off x="800469" y="2948277"/>
          <a:ext cx="10839635" cy="2856421"/>
        </p:xfrm>
        <a:graphic>
          <a:graphicData uri="http://schemas.openxmlformats.org/drawingml/2006/table">
            <a:tbl>
              <a:tblPr firstRow="1" firstCol="1" bandRow="1">
                <a:tableStyleId>{5C22544A-7EE6-4342-B048-85BDC9FD1C3A}</a:tableStyleId>
              </a:tblPr>
              <a:tblGrid>
                <a:gridCol w="1287261">
                  <a:extLst>
                    <a:ext uri="{9D8B030D-6E8A-4147-A177-3AD203B41FA5}">
                      <a16:colId xmlns:a16="http://schemas.microsoft.com/office/drawing/2014/main" val="1774500316"/>
                    </a:ext>
                  </a:extLst>
                </a:gridCol>
                <a:gridCol w="1907433">
                  <a:extLst>
                    <a:ext uri="{9D8B030D-6E8A-4147-A177-3AD203B41FA5}">
                      <a16:colId xmlns:a16="http://schemas.microsoft.com/office/drawing/2014/main" val="19711819"/>
                    </a:ext>
                  </a:extLst>
                </a:gridCol>
                <a:gridCol w="1600483">
                  <a:extLst>
                    <a:ext uri="{9D8B030D-6E8A-4147-A177-3AD203B41FA5}">
                      <a16:colId xmlns:a16="http://schemas.microsoft.com/office/drawing/2014/main" val="241191799"/>
                    </a:ext>
                  </a:extLst>
                </a:gridCol>
                <a:gridCol w="1066153">
                  <a:extLst>
                    <a:ext uri="{9D8B030D-6E8A-4147-A177-3AD203B41FA5}">
                      <a16:colId xmlns:a16="http://schemas.microsoft.com/office/drawing/2014/main" val="3622032897"/>
                    </a:ext>
                  </a:extLst>
                </a:gridCol>
                <a:gridCol w="2311669">
                  <a:extLst>
                    <a:ext uri="{9D8B030D-6E8A-4147-A177-3AD203B41FA5}">
                      <a16:colId xmlns:a16="http://schemas.microsoft.com/office/drawing/2014/main" val="2830332730"/>
                    </a:ext>
                  </a:extLst>
                </a:gridCol>
                <a:gridCol w="1600483">
                  <a:extLst>
                    <a:ext uri="{9D8B030D-6E8A-4147-A177-3AD203B41FA5}">
                      <a16:colId xmlns:a16="http://schemas.microsoft.com/office/drawing/2014/main" val="1148590315"/>
                    </a:ext>
                  </a:extLst>
                </a:gridCol>
                <a:gridCol w="1066153">
                  <a:extLst>
                    <a:ext uri="{9D8B030D-6E8A-4147-A177-3AD203B41FA5}">
                      <a16:colId xmlns:a16="http://schemas.microsoft.com/office/drawing/2014/main" val="532400686"/>
                    </a:ext>
                  </a:extLst>
                </a:gridCol>
              </a:tblGrid>
              <a:tr h="922093">
                <a:tc>
                  <a:txBody>
                    <a:bodyPr/>
                    <a:lstStyle/>
                    <a:p>
                      <a:pPr algn="ctr">
                        <a:spcAft>
                          <a:spcPts val="0"/>
                        </a:spcAft>
                      </a:pPr>
                      <a:r>
                        <a:rPr lang="zh-CN" sz="2800" kern="100" dirty="0">
                          <a:effectLst/>
                        </a:rPr>
                        <a:t>姓名</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800" kern="100" dirty="0">
                          <a:effectLst/>
                        </a:rPr>
                        <a:t>工作态度</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800" kern="100" dirty="0">
                          <a:effectLst/>
                        </a:rPr>
                        <a:t>编程能力</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800" kern="100" dirty="0">
                          <a:effectLst/>
                        </a:rPr>
                        <a:t>沟通</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800" kern="100" dirty="0">
                          <a:effectLst/>
                        </a:rPr>
                        <a:t>ppt</a:t>
                      </a:r>
                      <a:r>
                        <a:rPr lang="zh-CN" sz="2800" kern="100" dirty="0">
                          <a:effectLst/>
                        </a:rPr>
                        <a:t>及文档书写</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800" kern="100" dirty="0">
                          <a:effectLst/>
                        </a:rPr>
                        <a:t>出错情况</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800" kern="100" dirty="0">
                          <a:effectLst/>
                        </a:rPr>
                        <a:t>总评</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8838619"/>
                  </a:ext>
                </a:extLst>
              </a:tr>
              <a:tr h="644776">
                <a:tc>
                  <a:txBody>
                    <a:bodyPr/>
                    <a:lstStyle/>
                    <a:p>
                      <a:pPr algn="ctr">
                        <a:spcAft>
                          <a:spcPts val="0"/>
                        </a:spcAft>
                      </a:pPr>
                      <a:r>
                        <a:rPr lang="zh-CN" sz="2400" kern="100">
                          <a:effectLst/>
                        </a:rPr>
                        <a:t>盛泽文</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dirty="0">
                          <a:effectLst/>
                        </a:rPr>
                        <a:t>9</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dirty="0">
                          <a:effectLst/>
                        </a:rPr>
                        <a:t>9</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a:effectLst/>
                        </a:rPr>
                        <a:t>9</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a:effectLst/>
                        </a:rPr>
                        <a:t>9</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a:effectLst/>
                        </a:rPr>
                        <a:t>8</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a:effectLst/>
                        </a:rPr>
                        <a:t>8.8</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8031808"/>
                  </a:ext>
                </a:extLst>
              </a:tr>
              <a:tr h="644776">
                <a:tc>
                  <a:txBody>
                    <a:bodyPr/>
                    <a:lstStyle/>
                    <a:p>
                      <a:pPr algn="ctr">
                        <a:spcAft>
                          <a:spcPts val="0"/>
                        </a:spcAft>
                      </a:pPr>
                      <a:r>
                        <a:rPr lang="zh-CN" sz="2400" kern="100">
                          <a:effectLst/>
                        </a:rPr>
                        <a:t>王烨涵</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a:effectLst/>
                        </a:rPr>
                        <a:t>9</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dirty="0">
                          <a:effectLst/>
                        </a:rPr>
                        <a:t>8.5</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dirty="0">
                          <a:effectLst/>
                        </a:rPr>
                        <a:t>9</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dirty="0">
                          <a:effectLst/>
                        </a:rPr>
                        <a:t>8</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a:effectLst/>
                        </a:rPr>
                        <a:t>8</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a:effectLst/>
                        </a:rPr>
                        <a:t>8.5</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99220842"/>
                  </a:ext>
                </a:extLst>
              </a:tr>
              <a:tr h="644776">
                <a:tc>
                  <a:txBody>
                    <a:bodyPr/>
                    <a:lstStyle/>
                    <a:p>
                      <a:pPr algn="ctr">
                        <a:spcAft>
                          <a:spcPts val="0"/>
                        </a:spcAft>
                      </a:pPr>
                      <a:r>
                        <a:rPr lang="zh-CN" sz="2400" kern="100" dirty="0">
                          <a:effectLst/>
                        </a:rPr>
                        <a:t>韩宇</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a:effectLst/>
                        </a:rPr>
                        <a:t>9</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a:effectLst/>
                        </a:rPr>
                        <a:t>8</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a:effectLst/>
                        </a:rPr>
                        <a:t>8</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dirty="0">
                          <a:effectLst/>
                        </a:rPr>
                        <a:t>8</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dirty="0">
                          <a:effectLst/>
                        </a:rPr>
                        <a:t>8</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3200" kern="100" dirty="0">
                          <a:effectLst/>
                        </a:rPr>
                        <a:t>8.2</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7276480"/>
                  </a:ext>
                </a:extLst>
              </a:tr>
            </a:tbl>
          </a:graphicData>
        </a:graphic>
      </p:graphicFrame>
      <p:sp>
        <p:nvSpPr>
          <p:cNvPr id="5" name="矩形 4">
            <a:extLst>
              <a:ext uri="{FF2B5EF4-FFF2-40B4-BE49-F238E27FC236}">
                <a16:creationId xmlns:a16="http://schemas.microsoft.com/office/drawing/2014/main" id="{3F8D888F-4776-40C4-AFAA-23B0ABBBF315}"/>
              </a:ext>
            </a:extLst>
          </p:cNvPr>
          <p:cNvSpPr/>
          <p:nvPr/>
        </p:nvSpPr>
        <p:spPr>
          <a:xfrm>
            <a:off x="1885025" y="840238"/>
            <a:ext cx="8040209" cy="1508105"/>
          </a:xfrm>
          <a:prstGeom prst="rect">
            <a:avLst/>
          </a:prstGeom>
        </p:spPr>
        <p:txBody>
          <a:bodyPr wrap="square">
            <a:spAutoFit/>
          </a:bodyPr>
          <a:lstStyle/>
          <a:p>
            <a:pPr algn="ctr">
              <a:spcAft>
                <a:spcPts val="0"/>
              </a:spcAft>
            </a:pPr>
            <a:r>
              <a:rPr lang="zh-CN" altLang="zh-CN" sz="5400" b="1" kern="100" dirty="0">
                <a:latin typeface="等线" panose="02010600030101010101" pitchFamily="2" charset="-122"/>
                <a:cs typeface="Times New Roman" panose="02020603050405020304" pitchFamily="18" charset="0"/>
              </a:rPr>
              <a:t>小组评分表</a:t>
            </a:r>
            <a:endParaRPr lang="zh-CN" altLang="zh-CN" sz="3200" kern="100" dirty="0">
              <a:latin typeface="等线" panose="02010600030101010101" pitchFamily="2" charset="-122"/>
              <a:cs typeface="Times New Roman" panose="02020603050405020304" pitchFamily="18" charset="0"/>
            </a:endParaRPr>
          </a:p>
          <a:p>
            <a:pPr>
              <a:spcAft>
                <a:spcPts val="0"/>
              </a:spcAft>
            </a:pPr>
            <a:r>
              <a:rPr lang="en-US" altLang="zh-CN" b="1" kern="100" dirty="0">
                <a:latin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cs typeface="Times New Roman" panose="02020603050405020304" pitchFamily="18" charset="0"/>
              </a:rPr>
              <a:t>每项满分</a:t>
            </a:r>
            <a:r>
              <a:rPr lang="en-US" altLang="zh-CN" sz="2000" kern="100" dirty="0">
                <a:latin typeface="等线" panose="02010600030101010101" pitchFamily="2" charset="-122"/>
                <a:cs typeface="Times New Roman" panose="02020603050405020304" pitchFamily="18" charset="0"/>
              </a:rPr>
              <a:t>10</a:t>
            </a:r>
            <a:r>
              <a:rPr lang="zh-CN" altLang="zh-CN" sz="2000" kern="100" dirty="0">
                <a:latin typeface="等线" panose="02010600030101010101" pitchFamily="2" charset="-122"/>
                <a:cs typeface="Times New Roman" panose="02020603050405020304" pitchFamily="18" charset="0"/>
              </a:rPr>
              <a:t>分</a:t>
            </a:r>
            <a:endParaRPr lang="zh-CN" altLang="zh-CN" sz="1050" kern="100" dirty="0">
              <a:latin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1CD4A8B9-6D14-4497-AF20-29661425757C}"/>
              </a:ext>
            </a:extLst>
          </p:cNvPr>
          <p:cNvSpPr txBox="1"/>
          <p:nvPr/>
        </p:nvSpPr>
        <p:spPr>
          <a:xfrm>
            <a:off x="10574075" y="6122745"/>
            <a:ext cx="1310504" cy="523220"/>
          </a:xfrm>
          <a:prstGeom prst="rect">
            <a:avLst/>
          </a:prstGeom>
          <a:noFill/>
        </p:spPr>
        <p:txBody>
          <a:bodyPr wrap="square" rtlCol="0">
            <a:spAutoFit/>
          </a:bodyPr>
          <a:lstStyle/>
          <a:p>
            <a:pPr algn="ctr"/>
            <a:r>
              <a:rPr lang="zh-CN" altLang="en-US" sz="2800" b="1" dirty="0">
                <a:hlinkClick r:id="rId2" action="ppaction://hlinksldjump"/>
              </a:rPr>
              <a:t>返回</a:t>
            </a:r>
            <a:endParaRPr lang="zh-CN" altLang="en-US" sz="2800" b="1" dirty="0"/>
          </a:p>
        </p:txBody>
      </p:sp>
    </p:spTree>
    <p:extLst>
      <p:ext uri="{BB962C8B-B14F-4D97-AF65-F5344CB8AC3E}">
        <p14:creationId xmlns:p14="http://schemas.microsoft.com/office/powerpoint/2010/main" val="3907948857"/>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059748" y="-2018127"/>
            <a:ext cx="8072504" cy="12108759"/>
          </a:xfrm>
          <a:prstGeom prst="rect">
            <a:avLst/>
          </a:prstGeom>
        </p:spPr>
      </p:pic>
      <p:sp>
        <p:nvSpPr>
          <p:cNvPr id="10" name="矩形 9"/>
          <p:cNvSpPr/>
          <p:nvPr/>
        </p:nvSpPr>
        <p:spPr>
          <a:xfrm>
            <a:off x="832818"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4446" y="2813050"/>
            <a:ext cx="1237804" cy="1066799"/>
          </a:xfrm>
          <a:prstGeom prst="rect">
            <a:avLst/>
          </a:prstGeom>
          <a:solidFill>
            <a:srgbClr val="807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20054" y="2516923"/>
            <a:ext cx="1505763" cy="1446550"/>
          </a:xfrm>
          <a:prstGeom prst="rect">
            <a:avLst/>
          </a:prstGeom>
          <a:noFill/>
        </p:spPr>
        <p:txBody>
          <a:bodyPr wrap="square" rtlCol="0">
            <a:spAutoFit/>
          </a:bodyPr>
          <a:lstStyle/>
          <a:p>
            <a:r>
              <a:rPr lang="en-US" altLang="zh-CN" sz="8800" b="1" dirty="0">
                <a:solidFill>
                  <a:srgbClr val="807BA3"/>
                </a:solidFill>
                <a:latin typeface="黑体" panose="02010609060101010101" pitchFamily="49" charset="-122"/>
                <a:ea typeface="黑体" panose="02010609060101010101" pitchFamily="49" charset="-122"/>
              </a:rPr>
              <a:t>0</a:t>
            </a:r>
            <a:r>
              <a:rPr lang="en-US" altLang="zh-CN" sz="8800" b="1" dirty="0">
                <a:solidFill>
                  <a:schemeClr val="bg1"/>
                </a:solidFill>
                <a:latin typeface="黑体" panose="02010609060101010101" pitchFamily="49" charset="-122"/>
                <a:ea typeface="黑体" panose="02010609060101010101" pitchFamily="49" charset="-122"/>
              </a:rPr>
              <a:t>3</a:t>
            </a:r>
            <a:endParaRPr lang="zh-CN" altLang="en-US" sz="8800" b="1"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1688396" y="3971927"/>
            <a:ext cx="2764333" cy="704873"/>
          </a:xfrm>
          <a:prstGeom prst="rect">
            <a:avLst/>
          </a:prstGeom>
          <a:noFill/>
        </p:spPr>
        <p:txBody>
          <a:bodyPr wrap="square" rtlCol="0">
            <a:spAutoFit/>
          </a:bodyPr>
          <a:lstStyle/>
          <a:p>
            <a:pPr lvl="0" algn="ctr">
              <a:lnSpc>
                <a:spcPct val="120000"/>
              </a:lnSpc>
              <a:defRPr/>
            </a:pPr>
            <a:r>
              <a:rPr lang="zh-CN" altLang="en-US" sz="3600" dirty="0"/>
              <a:t>可行性分析</a:t>
            </a:r>
            <a:endParaRPr kumimoji="0" lang="en-US" altLang="zh-CN" sz="3600" b="0" i="0" u="none" strike="noStrike" kern="1200" cap="none" spc="0" normalizeH="0" baseline="0" noProof="0" dirty="0">
              <a:ln>
                <a:noFill/>
              </a:ln>
              <a:solidFill>
                <a:srgbClr val="807BA3"/>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p:cNvSpPr txBox="1"/>
          <p:nvPr/>
        </p:nvSpPr>
        <p:spPr>
          <a:xfrm>
            <a:off x="1558650" y="2947810"/>
            <a:ext cx="2041601" cy="584775"/>
          </a:xfrm>
          <a:prstGeom prst="rect">
            <a:avLst/>
          </a:prstGeom>
          <a:noFill/>
        </p:spPr>
        <p:txBody>
          <a:bodyPr wrap="square" rtlCol="0">
            <a:spAutoFit/>
          </a:bodyPr>
          <a:lstStyle/>
          <a:p>
            <a:pPr>
              <a:buClr>
                <a:srgbClr val="35C6F3"/>
              </a:buClr>
            </a:pPr>
            <a:r>
              <a:rPr lang="en-US" altLang="zh-CN" sz="3200" dirty="0">
                <a:solidFill>
                  <a:schemeClr val="bg1"/>
                </a:solidFill>
                <a:latin typeface="黑体" panose="02010609060101010101" pitchFamily="49" charset="-122"/>
                <a:ea typeface="黑体" panose="02010609060101010101" pitchFamily="49" charset="-122"/>
              </a:rPr>
              <a:t>Pa</a:t>
            </a:r>
            <a:r>
              <a:rPr lang="en-US" altLang="zh-CN" sz="3200" dirty="0">
                <a:latin typeface="黑体" panose="02010609060101010101" pitchFamily="49" charset="-122"/>
                <a:ea typeface="黑体" panose="02010609060101010101" pitchFamily="49" charset="-122"/>
              </a:rPr>
              <a:t>rt one</a:t>
            </a:r>
          </a:p>
        </p:txBody>
      </p:sp>
    </p:spTree>
  </p:cSld>
  <p:clrMapOvr>
    <a:masterClrMapping/>
  </p:clrMapOvr>
  <p:transition spd="slow" advTm="3000">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小清新羽毛工作总结ppt模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3">
      <a:dk1>
        <a:srgbClr val="313530"/>
      </a:dk1>
      <a:lt1>
        <a:srgbClr val="575757"/>
      </a:lt1>
      <a:dk2>
        <a:srgbClr val="F3F3F3"/>
      </a:dk2>
      <a:lt2>
        <a:srgbClr val="C00611"/>
      </a:lt2>
      <a:accent1>
        <a:srgbClr val="FF9900"/>
      </a:accent1>
      <a:accent2>
        <a:srgbClr val="FFFFFF"/>
      </a:accent2>
      <a:accent3>
        <a:srgbClr val="3C3D42"/>
      </a:accent3>
      <a:accent4>
        <a:srgbClr val="C00611"/>
      </a:accent4>
      <a:accent5>
        <a:srgbClr val="575757"/>
      </a:accent5>
      <a:accent6>
        <a:srgbClr val="313530"/>
      </a:accent6>
      <a:hlink>
        <a:srgbClr val="C00611"/>
      </a:hlink>
      <a:folHlink>
        <a:srgbClr val="575757"/>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4409</Words>
  <Application>Microsoft Office PowerPoint</Application>
  <PresentationFormat>宽屏</PresentationFormat>
  <Paragraphs>1066</Paragraphs>
  <Slides>89</Slides>
  <Notes>27</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89</vt:i4>
      </vt:variant>
    </vt:vector>
  </HeadingPairs>
  <TitlesOfParts>
    <vt:vector size="102" baseType="lpstr">
      <vt:lpstr>等线</vt:lpstr>
      <vt:lpstr>等线 Light</vt:lpstr>
      <vt:lpstr>黑体</vt:lpstr>
      <vt:lpstr>华文细黑</vt:lpstr>
      <vt:lpstr>宋体</vt:lpstr>
      <vt:lpstr>微软雅黑</vt:lpstr>
      <vt:lpstr>造字工房尚黑 G0v1 粗体</vt:lpstr>
      <vt:lpstr>Arial</vt:lpstr>
      <vt:lpstr>Calibri</vt:lpstr>
      <vt:lpstr>Century Gothic</vt:lpstr>
      <vt:lpstr>Times New Roman</vt:lpstr>
      <vt:lpstr>Office 主题​​</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简约小清新羽毛工作总结ppt模板</dc:title>
  <dc:creator>应 娜</dc:creator>
  <cp:lastModifiedBy>王 烨涵</cp:lastModifiedBy>
  <cp:revision>99</cp:revision>
  <dcterms:created xsi:type="dcterms:W3CDTF">2019-02-28T13:34:00Z</dcterms:created>
  <dcterms:modified xsi:type="dcterms:W3CDTF">2019-06-19T06:55:02Z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